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panose="020B0604020202020204" charset="0"/>
      <p:regular r:id="rId14"/>
    </p:embeddedFont>
    <p:embeddedFont>
      <p:font typeface="Times New Roman Bold" panose="02020803070505020304" pitchFamily="18"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1" d="100"/>
          <a:sy n="51" d="100"/>
        </p:scale>
        <p:origin x="955"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hyperlink" Target="https://www.jmir.org/search?type=keyword&amp;term=mobile%20phone&amp;precise=true" TargetMode="External"/><Relationship Id="rId13" Type="http://schemas.openxmlformats.org/officeDocument/2006/relationships/hyperlink" Target="https://mhealth.jmir.org/search?type=keyword&amp;term=chatbot&amp;precise=true" TargetMode="External"/><Relationship Id="rId18" Type="http://schemas.openxmlformats.org/officeDocument/2006/relationships/hyperlink" Target="https://mhealth.jmir.org/search?type=keyword&amp;term=mHealth&amp;precise=true" TargetMode="External"/><Relationship Id="rId26" Type="http://schemas.openxmlformats.org/officeDocument/2006/relationships/hyperlink" Target="https://formative.jmir.org/search?type=keyword&amp;term=health%20literacy&amp;precise=true" TargetMode="External"/><Relationship Id="rId3" Type="http://schemas.openxmlformats.org/officeDocument/2006/relationships/hyperlink" Target="https://www.jmir.org/search?type=keyword&amp;term=digital%20triage&amp;precise=true" TargetMode="External"/><Relationship Id="rId21" Type="http://schemas.openxmlformats.org/officeDocument/2006/relationships/hyperlink" Target="https://formative.jmir.org/search?type=keyword&amp;term=low%20health%20literacy&amp;precise=true" TargetMode="External"/><Relationship Id="rId7" Type="http://schemas.openxmlformats.org/officeDocument/2006/relationships/hyperlink" Target="https://www.jmir.org/search?type=keyword&amp;term=accuracy&amp;precise=true" TargetMode="External"/><Relationship Id="rId12" Type="http://schemas.openxmlformats.org/officeDocument/2006/relationships/hyperlink" Target="https://mhealth.jmir.org/search?type=keyword&amp;term=digital%20health&amp;precise=true" TargetMode="External"/><Relationship Id="rId17" Type="http://schemas.openxmlformats.org/officeDocument/2006/relationships/hyperlink" Target="https://mhealth.jmir.org/search?type=keyword&amp;term=mobile%20health&amp;precise=true" TargetMode="External"/><Relationship Id="rId25" Type="http://schemas.openxmlformats.org/officeDocument/2006/relationships/hyperlink" Target="https://formative.jmir.org/search?type=keyword&amp;term=mHealth&amp;precise=true" TargetMode="External"/><Relationship Id="rId2" Type="http://schemas.openxmlformats.org/officeDocument/2006/relationships/hyperlink" Target="https://www.jmir.org/search?type=keyword&amp;term=systematic%20review&amp;precise=true" TargetMode="External"/><Relationship Id="rId16" Type="http://schemas.openxmlformats.org/officeDocument/2006/relationships/hyperlink" Target="https://mhealth.jmir.org/search?type=keyword&amp;term=mobile%20phone&amp;precise=true" TargetMode="External"/><Relationship Id="rId20" Type="http://schemas.openxmlformats.org/officeDocument/2006/relationships/hyperlink" Target="https://formative.jmir.org/search?type=keyword&amp;term=participatory%20design&amp;precise=true" TargetMode="External"/><Relationship Id="rId29" Type="http://schemas.openxmlformats.org/officeDocument/2006/relationships/hyperlink" Target="https://formative.jmir.org/search?type=keyword&amp;term=medication&amp;precise=true" TargetMode="External"/><Relationship Id="rId1" Type="http://schemas.openxmlformats.org/officeDocument/2006/relationships/slideLayout" Target="../slideLayouts/slideLayout7.xml"/><Relationship Id="rId6" Type="http://schemas.openxmlformats.org/officeDocument/2006/relationships/hyperlink" Target="https://www.jmir.org/search?type=keyword&amp;term=safety&amp;precise=true" TargetMode="External"/><Relationship Id="rId11" Type="http://schemas.openxmlformats.org/officeDocument/2006/relationships/hyperlink" Target="https://mhealth.jmir.org/search?type=keyword&amp;term=symptom%20checker&amp;precise=true" TargetMode="External"/><Relationship Id="rId24" Type="http://schemas.openxmlformats.org/officeDocument/2006/relationships/hyperlink" Target="https://formative.jmir.org/search?type=keyword&amp;term=asthma&amp;precise=true" TargetMode="External"/><Relationship Id="rId5" Type="http://schemas.openxmlformats.org/officeDocument/2006/relationships/hyperlink" Target="https://www.jmir.org/search?type=keyword&amp;term=online%20symptom%20checker&amp;precise=true" TargetMode="External"/><Relationship Id="rId15" Type="http://schemas.openxmlformats.org/officeDocument/2006/relationships/hyperlink" Target="https://mhealth.jmir.org/search?type=keyword&amp;term=eHealth%20apps&amp;precise=true" TargetMode="External"/><Relationship Id="rId23" Type="http://schemas.openxmlformats.org/officeDocument/2006/relationships/hyperlink" Target="https://formative.jmir.org/search?type=keyword&amp;term=medication%20adherence&amp;precise=true" TargetMode="External"/><Relationship Id="rId28" Type="http://schemas.openxmlformats.org/officeDocument/2006/relationships/hyperlink" Target="https://formative.jmir.org/search?type=keyword&amp;term=health%20care&amp;precise=true" TargetMode="External"/><Relationship Id="rId10" Type="http://schemas.openxmlformats.org/officeDocument/2006/relationships/hyperlink" Target="https://mhealth.jmir.org/search?type=keyword&amp;term=symptom%20checkers&amp;precise=true" TargetMode="External"/><Relationship Id="rId19" Type="http://schemas.openxmlformats.org/officeDocument/2006/relationships/hyperlink" Target="https://mhealth.jmir.org/search?type=keyword&amp;term=mobile%20health%20app&amp;precise=true" TargetMode="External"/><Relationship Id="rId4" Type="http://schemas.openxmlformats.org/officeDocument/2006/relationships/hyperlink" Target="https://www.jmir.org/search?type=keyword&amp;term=diagnosis&amp;precise=true" TargetMode="External"/><Relationship Id="rId9" Type="http://schemas.openxmlformats.org/officeDocument/2006/relationships/hyperlink" Target="https://mhealth.jmir.org/search?type=keyword&amp;term=women%27s%20health&amp;precise=true" TargetMode="External"/><Relationship Id="rId14" Type="http://schemas.openxmlformats.org/officeDocument/2006/relationships/hyperlink" Target="https://mhealth.jmir.org/search?type=keyword&amp;term=accuracy&amp;precise=true" TargetMode="External"/><Relationship Id="rId22" Type="http://schemas.openxmlformats.org/officeDocument/2006/relationships/hyperlink" Target="https://formative.jmir.org/search?type=keyword&amp;term=eHealth&amp;precise=true" TargetMode="External"/><Relationship Id="rId27" Type="http://schemas.openxmlformats.org/officeDocument/2006/relationships/hyperlink" Target="https://formative.jmir.org/search?type=keyword&amp;term=participatory%20medicine&amp;precise=true"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cardio.jmir.org/search?term=Lisbeth%20Hoejkjaer%20Larsen&amp;type=author&amp;precise=true" TargetMode="External"/><Relationship Id="rId13" Type="http://schemas.openxmlformats.org/officeDocument/2006/relationships/hyperlink" Target="https://cardio.jmir.org/search?type=keyword&amp;term=motivation&amp;precise=true" TargetMode="External"/><Relationship Id="rId18" Type="http://schemas.openxmlformats.org/officeDocument/2006/relationships/hyperlink" Target="https://www.jmir.org/search?type=keyword&amp;term=information%20inequality&amp;precise=true" TargetMode="External"/><Relationship Id="rId3" Type="http://schemas.openxmlformats.org/officeDocument/2006/relationships/hyperlink" Target="https://mhealth.jmir.org/search?type=keyword&amp;term=mhealth" TargetMode="External"/><Relationship Id="rId21" Type="http://schemas.openxmlformats.org/officeDocument/2006/relationships/hyperlink" Target="https://www.jmir.org/search?type=keyword&amp;term=digital%20health&amp;precise=true" TargetMode="External"/><Relationship Id="rId7" Type="http://schemas.openxmlformats.org/officeDocument/2006/relationships/hyperlink" Target="https://mhealth.jmir.org/search?type=keyword&amp;term=body%20mass%20index" TargetMode="External"/><Relationship Id="rId12" Type="http://schemas.openxmlformats.org/officeDocument/2006/relationships/hyperlink" Target="https://cardio.jmir.org/search?type=keyword&amp;term=mobile%20health&amp;precise=true" TargetMode="External"/><Relationship Id="rId17" Type="http://schemas.openxmlformats.org/officeDocument/2006/relationships/hyperlink" Target="https://www.jmir.org/search?type=keyword&amp;term=digital%20divide&amp;precise=true" TargetMode="External"/><Relationship Id="rId2" Type="http://schemas.openxmlformats.org/officeDocument/2006/relationships/hyperlink" Target="https://mhealth.jmir.org/search?term=Jolien%20Vangeel&amp;type=author&amp;precise=true" TargetMode="External"/><Relationship Id="rId16" Type="http://schemas.openxmlformats.org/officeDocument/2006/relationships/hyperlink" Target="https://www.jmir.org/search?type=keyword&amp;term=medical%20information%20system&amp;precise=true" TargetMode="External"/><Relationship Id="rId20" Type="http://schemas.openxmlformats.org/officeDocument/2006/relationships/hyperlink" Target="https://www.jmir.org/search?type=keyword&amp;term=symptom%20checker&amp;precise=true" TargetMode="External"/><Relationship Id="rId1" Type="http://schemas.openxmlformats.org/officeDocument/2006/relationships/slideLayout" Target="../slideLayouts/slideLayout7.xml"/><Relationship Id="rId6" Type="http://schemas.openxmlformats.org/officeDocument/2006/relationships/hyperlink" Target="https://mhealth.jmir.org/search?type=keyword&amp;term=beverages" TargetMode="External"/><Relationship Id="rId11" Type="http://schemas.openxmlformats.org/officeDocument/2006/relationships/hyperlink" Target="https://cardio.jmir.org/search?type=keyword&amp;term=mHealth&amp;precise=true" TargetMode="External"/><Relationship Id="rId5" Type="http://schemas.openxmlformats.org/officeDocument/2006/relationships/hyperlink" Target="https://mhealth.jmir.org/search?type=keyword&amp;term=snacks" TargetMode="External"/><Relationship Id="rId15" Type="http://schemas.openxmlformats.org/officeDocument/2006/relationships/hyperlink" Target="https://www.jmir.org/search?type=keyword&amp;term=artificial%20intelligence&amp;precise=true" TargetMode="External"/><Relationship Id="rId10" Type="http://schemas.openxmlformats.org/officeDocument/2006/relationships/hyperlink" Target="https://cardio.jmir.org/search?type=keyword&amp;term=cardiorespiratory%20fitness&amp;precise=true" TargetMode="External"/><Relationship Id="rId19" Type="http://schemas.openxmlformats.org/officeDocument/2006/relationships/hyperlink" Target="https://www.jmir.org/search?type=keyword&amp;term=digital%20epidemiology&amp;precise=true" TargetMode="External"/><Relationship Id="rId4" Type="http://schemas.openxmlformats.org/officeDocument/2006/relationships/hyperlink" Target="https://mhealth.jmir.org/search?type=keyword&amp;term=adolescents" TargetMode="External"/><Relationship Id="rId9" Type="http://schemas.openxmlformats.org/officeDocument/2006/relationships/hyperlink" Target="https://cardio.jmir.org/search?type=keyword&amp;term=activity%20tracking&amp;precise=true" TargetMode="External"/><Relationship Id="rId14" Type="http://schemas.openxmlformats.org/officeDocument/2006/relationships/hyperlink" Target="https://www.jmir.org/search?term=Kimberly%20Arellano%20Carmona&amp;type=author&amp;precise=true" TargetMode="External"/><Relationship Id="rId22" Type="http://schemas.openxmlformats.org/officeDocument/2006/relationships/hyperlink" Target="https://www.jmir.org/search?type=keyword&amp;term=eHealth&amp;precise=tru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1.sv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grpSp>
        <p:nvGrpSpPr>
          <p:cNvPr id="2" name="Group 2"/>
          <p:cNvGrpSpPr/>
          <p:nvPr/>
        </p:nvGrpSpPr>
        <p:grpSpPr>
          <a:xfrm>
            <a:off x="9782717" y="7131377"/>
            <a:ext cx="2926462" cy="29264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5" name="Freeform 5"/>
          <p:cNvSpPr/>
          <p:nvPr/>
        </p:nvSpPr>
        <p:spPr>
          <a:xfrm>
            <a:off x="10201032" y="-5030267"/>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851271" y="-2982324"/>
            <a:ext cx="7304734" cy="7304734"/>
          </a:xfrm>
          <a:custGeom>
            <a:avLst/>
            <a:gdLst/>
            <a:ahLst/>
            <a:cxnLst/>
            <a:rect l="l" t="t" r="r" b="b"/>
            <a:pathLst>
              <a:path w="7304734" h="7304734">
                <a:moveTo>
                  <a:pt x="0" y="0"/>
                </a:moveTo>
                <a:lnTo>
                  <a:pt x="7304734" y="0"/>
                </a:lnTo>
                <a:lnTo>
                  <a:pt x="7304734" y="7304733"/>
                </a:lnTo>
                <a:lnTo>
                  <a:pt x="0" y="7304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432339" y="5938611"/>
            <a:ext cx="7304734" cy="7304734"/>
          </a:xfrm>
          <a:custGeom>
            <a:avLst/>
            <a:gdLst/>
            <a:ahLst/>
            <a:cxnLst/>
            <a:rect l="l" t="t" r="r" b="b"/>
            <a:pathLst>
              <a:path w="7304734" h="7304734">
                <a:moveTo>
                  <a:pt x="0" y="0"/>
                </a:moveTo>
                <a:lnTo>
                  <a:pt x="7304734" y="0"/>
                </a:lnTo>
                <a:lnTo>
                  <a:pt x="7304734" y="7304733"/>
                </a:lnTo>
                <a:lnTo>
                  <a:pt x="0" y="7304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773078" y="561036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60000">
            <a:off x="810140" y="7468274"/>
            <a:ext cx="5155408" cy="1081429"/>
            <a:chOff x="0" y="0"/>
            <a:chExt cx="1678013" cy="351990"/>
          </a:xfrm>
        </p:grpSpPr>
        <p:sp>
          <p:nvSpPr>
            <p:cNvPr id="10" name="Freeform 10"/>
            <p:cNvSpPr/>
            <p:nvPr/>
          </p:nvSpPr>
          <p:spPr>
            <a:xfrm>
              <a:off x="0" y="0"/>
              <a:ext cx="1678013" cy="351990"/>
            </a:xfrm>
            <a:custGeom>
              <a:avLst/>
              <a:gdLst/>
              <a:ahLst/>
              <a:cxnLst/>
              <a:rect l="l" t="t" r="r" b="b"/>
              <a:pathLst>
                <a:path w="1678013" h="351990">
                  <a:moveTo>
                    <a:pt x="1474813" y="0"/>
                  </a:moveTo>
                  <a:cubicBezTo>
                    <a:pt x="1587037" y="0"/>
                    <a:pt x="1678013" y="78796"/>
                    <a:pt x="1678013" y="175995"/>
                  </a:cubicBezTo>
                  <a:cubicBezTo>
                    <a:pt x="1678013" y="273194"/>
                    <a:pt x="1587037" y="351990"/>
                    <a:pt x="1474813" y="351990"/>
                  </a:cubicBezTo>
                  <a:lnTo>
                    <a:pt x="203200" y="351990"/>
                  </a:lnTo>
                  <a:cubicBezTo>
                    <a:pt x="90976" y="351990"/>
                    <a:pt x="0" y="273194"/>
                    <a:pt x="0" y="175995"/>
                  </a:cubicBezTo>
                  <a:cubicBezTo>
                    <a:pt x="0" y="78796"/>
                    <a:pt x="90976" y="0"/>
                    <a:pt x="203200" y="0"/>
                  </a:cubicBezTo>
                  <a:close/>
                </a:path>
              </a:pathLst>
            </a:custGeom>
            <a:solidFill>
              <a:srgbClr val="12294E"/>
            </a:solidFill>
          </p:spPr>
        </p:sp>
        <p:sp>
          <p:nvSpPr>
            <p:cNvPr id="11" name="TextBox 11"/>
            <p:cNvSpPr txBox="1"/>
            <p:nvPr/>
          </p:nvSpPr>
          <p:spPr>
            <a:xfrm>
              <a:off x="0" y="-104775"/>
              <a:ext cx="1678013" cy="456765"/>
            </a:xfrm>
            <a:prstGeom prst="rect">
              <a:avLst/>
            </a:prstGeom>
          </p:spPr>
          <p:txBody>
            <a:bodyPr lIns="50800" tIns="50800" rIns="50800" bIns="50800" rtlCol="0" anchor="ctr"/>
            <a:lstStyle/>
            <a:p>
              <a:pPr algn="ctr">
                <a:lnSpc>
                  <a:spcPts val="3639"/>
                </a:lnSpc>
                <a:spcBef>
                  <a:spcPct val="0"/>
                </a:spcBef>
              </a:pPr>
              <a:r>
                <a:rPr lang="en-US" sz="2599">
                  <a:solidFill>
                    <a:srgbClr val="CDDEF4"/>
                  </a:solidFill>
                  <a:latin typeface="Times New Roman"/>
                  <a:ea typeface="Times New Roman"/>
                  <a:cs typeface="Times New Roman"/>
                  <a:sym typeface="Times New Roman"/>
                </a:rPr>
                <a:t>Guided by : M.M.Sangeetha</a:t>
              </a:r>
            </a:p>
          </p:txBody>
        </p:sp>
      </p:grpSp>
      <p:grpSp>
        <p:nvGrpSpPr>
          <p:cNvPr id="12" name="Group 12"/>
          <p:cNvGrpSpPr>
            <a:grpSpLocks noChangeAspect="1"/>
          </p:cNvGrpSpPr>
          <p:nvPr/>
        </p:nvGrpSpPr>
        <p:grpSpPr>
          <a:xfrm>
            <a:off x="10380837" y="1155378"/>
            <a:ext cx="4095132" cy="8102922"/>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2324" r="-22324"/>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2" name="TextBox 22"/>
          <p:cNvSpPr txBox="1"/>
          <p:nvPr/>
        </p:nvSpPr>
        <p:spPr>
          <a:xfrm>
            <a:off x="801096" y="5715136"/>
            <a:ext cx="8893884" cy="1277673"/>
          </a:xfrm>
          <a:prstGeom prst="rect">
            <a:avLst/>
          </a:prstGeom>
        </p:spPr>
        <p:txBody>
          <a:bodyPr lIns="0" tIns="0" rIns="0" bIns="0" rtlCol="0" anchor="t">
            <a:spAutoFit/>
          </a:bodyPr>
          <a:lstStyle/>
          <a:p>
            <a:pPr algn="just">
              <a:lnSpc>
                <a:spcPts val="7936"/>
              </a:lnSpc>
            </a:pPr>
            <a:r>
              <a:rPr lang="en-US" sz="9122" b="1" spc="-629">
                <a:solidFill>
                  <a:srgbClr val="12294E"/>
                </a:solidFill>
                <a:latin typeface="Times New Roman Bold"/>
                <a:ea typeface="Times New Roman Bold"/>
                <a:cs typeface="Times New Roman Bold"/>
                <a:sym typeface="Times New Roman Bold"/>
              </a:rPr>
              <a:t>HEALTH HUB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13339955" y="6303446"/>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54012" y="-1486820"/>
            <a:ext cx="5176366" cy="5176366"/>
          </a:xfrm>
          <a:custGeom>
            <a:avLst/>
            <a:gdLst/>
            <a:ahLst/>
            <a:cxnLst/>
            <a:rect l="l" t="t" r="r" b="b"/>
            <a:pathLst>
              <a:path w="5176366" h="5176366">
                <a:moveTo>
                  <a:pt x="0" y="0"/>
                </a:moveTo>
                <a:lnTo>
                  <a:pt x="5176366" y="0"/>
                </a:lnTo>
                <a:lnTo>
                  <a:pt x="5176366" y="5176366"/>
                </a:lnTo>
                <a:lnTo>
                  <a:pt x="0" y="517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98296" y="543167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a:off x="1028700" y="2256035"/>
            <a:ext cx="915527" cy="0"/>
          </a:xfrm>
          <a:prstGeom prst="line">
            <a:avLst/>
          </a:prstGeom>
          <a:ln w="180975" cap="rnd">
            <a:solidFill>
              <a:srgbClr val="12294E"/>
            </a:solidFill>
            <a:prstDash val="solid"/>
            <a:headEnd type="none" w="sm" len="sm"/>
            <a:tailEnd type="none" w="sm" len="sm"/>
          </a:ln>
        </p:spPr>
      </p:sp>
      <p:grpSp>
        <p:nvGrpSpPr>
          <p:cNvPr id="6" name="Group 6"/>
          <p:cNvGrpSpPr/>
          <p:nvPr/>
        </p:nvGrpSpPr>
        <p:grpSpPr>
          <a:xfrm>
            <a:off x="12130712" y="-1972062"/>
            <a:ext cx="7251970" cy="7494701"/>
            <a:chOff x="0" y="0"/>
            <a:chExt cx="6362700" cy="6575666"/>
          </a:xfrm>
        </p:grpSpPr>
        <p:sp>
          <p:nvSpPr>
            <p:cNvPr id="7" name="Freeform 7"/>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b="-45223"/>
              </a:stretch>
            </a:blipFill>
          </p:spPr>
        </p:sp>
      </p:grpSp>
      <p:grpSp>
        <p:nvGrpSpPr>
          <p:cNvPr id="8" name="Group 8"/>
          <p:cNvGrpSpPr/>
          <p:nvPr/>
        </p:nvGrpSpPr>
        <p:grpSpPr>
          <a:xfrm>
            <a:off x="834031" y="3689546"/>
            <a:ext cx="16667176" cy="5973564"/>
            <a:chOff x="0" y="0"/>
            <a:chExt cx="6415608" cy="2299372"/>
          </a:xfrm>
        </p:grpSpPr>
        <p:sp>
          <p:nvSpPr>
            <p:cNvPr id="9" name="Freeform 9"/>
            <p:cNvSpPr/>
            <p:nvPr/>
          </p:nvSpPr>
          <p:spPr>
            <a:xfrm>
              <a:off x="0" y="0"/>
              <a:ext cx="6415608" cy="2299373"/>
            </a:xfrm>
            <a:custGeom>
              <a:avLst/>
              <a:gdLst/>
              <a:ahLst/>
              <a:cxnLst/>
              <a:rect l="l" t="t" r="r" b="b"/>
              <a:pathLst>
                <a:path w="6415608" h="2299373">
                  <a:moveTo>
                    <a:pt x="6291148" y="2299372"/>
                  </a:moveTo>
                  <a:lnTo>
                    <a:pt x="124460" y="2299372"/>
                  </a:lnTo>
                  <a:cubicBezTo>
                    <a:pt x="55880" y="2299372"/>
                    <a:pt x="0" y="2243493"/>
                    <a:pt x="0" y="2174912"/>
                  </a:cubicBezTo>
                  <a:lnTo>
                    <a:pt x="0" y="124460"/>
                  </a:lnTo>
                  <a:cubicBezTo>
                    <a:pt x="0" y="55880"/>
                    <a:pt x="55880" y="0"/>
                    <a:pt x="124460" y="0"/>
                  </a:cubicBezTo>
                  <a:lnTo>
                    <a:pt x="6291149" y="0"/>
                  </a:lnTo>
                  <a:cubicBezTo>
                    <a:pt x="6359728" y="0"/>
                    <a:pt x="6415608" y="55880"/>
                    <a:pt x="6415608" y="124460"/>
                  </a:cubicBezTo>
                  <a:lnTo>
                    <a:pt x="6415608" y="2174913"/>
                  </a:lnTo>
                  <a:cubicBezTo>
                    <a:pt x="6415608" y="2243493"/>
                    <a:pt x="6359728" y="2299373"/>
                    <a:pt x="6291149" y="2299373"/>
                  </a:cubicBezTo>
                  <a:close/>
                </a:path>
              </a:pathLst>
            </a:custGeom>
            <a:solidFill>
              <a:srgbClr val="12294E">
                <a:alpha val="84706"/>
              </a:srgbClr>
            </a:solidFill>
          </p:spPr>
        </p:sp>
      </p:grpSp>
      <p:sp>
        <p:nvSpPr>
          <p:cNvPr id="10" name="TextBox 10"/>
          <p:cNvSpPr txBox="1"/>
          <p:nvPr/>
        </p:nvSpPr>
        <p:spPr>
          <a:xfrm>
            <a:off x="1028700" y="822622"/>
            <a:ext cx="8116515" cy="1126686"/>
          </a:xfrm>
          <a:prstGeom prst="rect">
            <a:avLst/>
          </a:prstGeom>
        </p:spPr>
        <p:txBody>
          <a:bodyPr lIns="0" tIns="0" rIns="0" bIns="0" rtlCol="0" anchor="t">
            <a:spAutoFit/>
          </a:bodyPr>
          <a:lstStyle/>
          <a:p>
            <a:pPr algn="l">
              <a:lnSpc>
                <a:spcPts val="6977"/>
              </a:lnSpc>
            </a:pPr>
            <a:r>
              <a:rPr lang="en-US" sz="8019" b="1" spc="-553">
                <a:solidFill>
                  <a:srgbClr val="12294E"/>
                </a:solidFill>
                <a:latin typeface="Times New Roman Bold"/>
                <a:ea typeface="Times New Roman Bold"/>
                <a:cs typeface="Times New Roman Bold"/>
                <a:sym typeface="Times New Roman Bold"/>
              </a:rPr>
              <a:t>Proposed</a:t>
            </a:r>
            <a:r>
              <a:rPr lang="en-US" sz="8019" spc="-553">
                <a:solidFill>
                  <a:srgbClr val="12294E"/>
                </a:solidFill>
                <a:latin typeface="Times New Roman"/>
                <a:ea typeface="Times New Roman"/>
                <a:cs typeface="Times New Roman"/>
                <a:sym typeface="Times New Roman"/>
              </a:rPr>
              <a:t> </a:t>
            </a:r>
            <a:r>
              <a:rPr lang="en-US" sz="8019" b="1" spc="-553">
                <a:solidFill>
                  <a:srgbClr val="12294E"/>
                </a:solidFill>
                <a:latin typeface="Times New Roman Bold"/>
                <a:ea typeface="Times New Roman Bold"/>
                <a:cs typeface="Times New Roman Bold"/>
                <a:sym typeface="Times New Roman Bold"/>
              </a:rPr>
              <a:t>Work</a:t>
            </a:r>
          </a:p>
        </p:txBody>
      </p:sp>
      <p:sp>
        <p:nvSpPr>
          <p:cNvPr id="11" name="TextBox 11"/>
          <p:cNvSpPr txBox="1"/>
          <p:nvPr/>
        </p:nvSpPr>
        <p:spPr>
          <a:xfrm>
            <a:off x="834031" y="2517972"/>
            <a:ext cx="5915458" cy="1000825"/>
          </a:xfrm>
          <a:prstGeom prst="rect">
            <a:avLst/>
          </a:prstGeom>
        </p:spPr>
        <p:txBody>
          <a:bodyPr lIns="0" tIns="0" rIns="0" bIns="0" rtlCol="0" anchor="t">
            <a:spAutoFit/>
          </a:bodyPr>
          <a:lstStyle/>
          <a:p>
            <a:pPr algn="l">
              <a:lnSpc>
                <a:spcPts val="6799"/>
              </a:lnSpc>
            </a:pPr>
            <a:r>
              <a:rPr lang="en-US" sz="6295" b="1" spc="-434">
                <a:solidFill>
                  <a:srgbClr val="12294E"/>
                </a:solidFill>
                <a:latin typeface="Times New Roman Bold"/>
                <a:ea typeface="Times New Roman Bold"/>
                <a:cs typeface="Times New Roman Bold"/>
                <a:sym typeface="Times New Roman Bold"/>
              </a:rPr>
              <a:t>Health Hub</a:t>
            </a:r>
          </a:p>
        </p:txBody>
      </p:sp>
      <p:sp>
        <p:nvSpPr>
          <p:cNvPr id="12" name="TextBox 12"/>
          <p:cNvSpPr txBox="1"/>
          <p:nvPr/>
        </p:nvSpPr>
        <p:spPr>
          <a:xfrm>
            <a:off x="2322361" y="4991100"/>
            <a:ext cx="10791768" cy="739242"/>
          </a:xfrm>
          <a:prstGeom prst="rect">
            <a:avLst/>
          </a:prstGeom>
        </p:spPr>
        <p:txBody>
          <a:bodyPr lIns="0" tIns="0" rIns="0" bIns="0" rtlCol="0" anchor="t">
            <a:spAutoFit/>
          </a:bodyPr>
          <a:lstStyle/>
          <a:p>
            <a:pPr algn="l">
              <a:lnSpc>
                <a:spcPts val="5454"/>
              </a:lnSpc>
            </a:pPr>
            <a:endParaRPr/>
          </a:p>
        </p:txBody>
      </p:sp>
      <p:sp>
        <p:nvSpPr>
          <p:cNvPr id="13" name="TextBox 13"/>
          <p:cNvSpPr txBox="1"/>
          <p:nvPr/>
        </p:nvSpPr>
        <p:spPr>
          <a:xfrm>
            <a:off x="1802336" y="4404258"/>
            <a:ext cx="14375443" cy="4854042"/>
          </a:xfrm>
          <a:prstGeom prst="rect">
            <a:avLst/>
          </a:prstGeom>
        </p:spPr>
        <p:txBody>
          <a:bodyPr lIns="0" tIns="0" rIns="0" bIns="0" rtlCol="0" anchor="t">
            <a:spAutoFit/>
          </a:bodyPr>
          <a:lstStyle/>
          <a:p>
            <a:pPr algn="just">
              <a:lnSpc>
                <a:spcPts val="5454"/>
              </a:lnSpc>
            </a:pPr>
            <a:r>
              <a:rPr lang="en-US" sz="3895" b="1" spc="-268">
                <a:solidFill>
                  <a:srgbClr val="FFFFFF"/>
                </a:solidFill>
                <a:latin typeface="Times New Roman Bold"/>
                <a:ea typeface="Times New Roman Bold"/>
                <a:cs typeface="Times New Roman Bold"/>
                <a:sym typeface="Times New Roman Bold"/>
              </a:rPr>
              <a:t>Algorithm Used: </a:t>
            </a:r>
            <a:r>
              <a:rPr lang="en-US" sz="3895" spc="-268">
                <a:solidFill>
                  <a:srgbClr val="FFFFFF"/>
                </a:solidFill>
                <a:latin typeface="Times New Roman"/>
                <a:ea typeface="Times New Roman"/>
                <a:cs typeface="Times New Roman"/>
                <a:sym typeface="Times New Roman"/>
              </a:rPr>
              <a:t>The code uses a Support Vector Classifier (SVC) for predicting diseases based on symptoms. It converts symptoms into a binary vector, predicts the disease, and retrieves related information from pre-loaded datasets.</a:t>
            </a:r>
          </a:p>
          <a:p>
            <a:pPr algn="just">
              <a:lnSpc>
                <a:spcPts val="5454"/>
              </a:lnSpc>
            </a:pPr>
            <a:r>
              <a:rPr lang="en-US" sz="3895" b="1" spc="-268">
                <a:solidFill>
                  <a:srgbClr val="FFFFFF"/>
                </a:solidFill>
                <a:latin typeface="Times New Roman Bold"/>
                <a:ea typeface="Times New Roman Bold"/>
                <a:cs typeface="Times New Roman Bold"/>
                <a:sym typeface="Times New Roman Bold"/>
              </a:rPr>
              <a:t>Tools: </a:t>
            </a:r>
            <a:r>
              <a:rPr lang="en-US" sz="3895" spc="-268">
                <a:solidFill>
                  <a:srgbClr val="FFFFFF"/>
                </a:solidFill>
                <a:latin typeface="Times New Roman"/>
                <a:ea typeface="Times New Roman"/>
                <a:cs typeface="Times New Roman"/>
                <a:sym typeface="Times New Roman"/>
              </a:rPr>
              <a:t>The code leverages Python libraries such as NumPy, pandas, and pickle for data manipulation and model handling, with Flask for the web application framework.</a:t>
            </a:r>
          </a:p>
          <a:p>
            <a:pPr algn="just">
              <a:lnSpc>
                <a:spcPts val="5454"/>
              </a:lnSpc>
            </a:pPr>
            <a:endParaRPr lang="en-US" sz="3895" spc="-268">
              <a:solidFill>
                <a:srgbClr val="FFFFF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13339955" y="6303446"/>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54012" y="-1486820"/>
            <a:ext cx="5176366" cy="5176366"/>
          </a:xfrm>
          <a:custGeom>
            <a:avLst/>
            <a:gdLst/>
            <a:ahLst/>
            <a:cxnLst/>
            <a:rect l="l" t="t" r="r" b="b"/>
            <a:pathLst>
              <a:path w="5176366" h="5176366">
                <a:moveTo>
                  <a:pt x="0" y="0"/>
                </a:moveTo>
                <a:lnTo>
                  <a:pt x="5176366" y="0"/>
                </a:lnTo>
                <a:lnTo>
                  <a:pt x="5176366" y="5176366"/>
                </a:lnTo>
                <a:lnTo>
                  <a:pt x="0" y="517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98296" y="543167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a:off x="1028700" y="2256035"/>
            <a:ext cx="915527" cy="0"/>
          </a:xfrm>
          <a:prstGeom prst="line">
            <a:avLst/>
          </a:prstGeom>
          <a:ln w="180975" cap="rnd">
            <a:solidFill>
              <a:srgbClr val="12294E"/>
            </a:solidFill>
            <a:prstDash val="solid"/>
            <a:headEnd type="none" w="sm" len="sm"/>
            <a:tailEnd type="none" w="sm" len="sm"/>
          </a:ln>
        </p:spPr>
      </p:sp>
      <p:grpSp>
        <p:nvGrpSpPr>
          <p:cNvPr id="6" name="Group 6"/>
          <p:cNvGrpSpPr/>
          <p:nvPr/>
        </p:nvGrpSpPr>
        <p:grpSpPr>
          <a:xfrm>
            <a:off x="12130712" y="-1972062"/>
            <a:ext cx="7251970" cy="7494701"/>
            <a:chOff x="0" y="0"/>
            <a:chExt cx="6362700" cy="6575666"/>
          </a:xfrm>
        </p:grpSpPr>
        <p:sp>
          <p:nvSpPr>
            <p:cNvPr id="7" name="Freeform 7"/>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b="-45223"/>
              </a:stretch>
            </a:blipFill>
          </p:spPr>
        </p:sp>
      </p:grpSp>
      <p:grpSp>
        <p:nvGrpSpPr>
          <p:cNvPr id="8" name="Group 8"/>
          <p:cNvGrpSpPr/>
          <p:nvPr/>
        </p:nvGrpSpPr>
        <p:grpSpPr>
          <a:xfrm>
            <a:off x="551493" y="2830385"/>
            <a:ext cx="17187444" cy="6946124"/>
            <a:chOff x="0" y="0"/>
            <a:chExt cx="6615872" cy="2673735"/>
          </a:xfrm>
        </p:grpSpPr>
        <p:sp>
          <p:nvSpPr>
            <p:cNvPr id="9" name="Freeform 9"/>
            <p:cNvSpPr/>
            <p:nvPr/>
          </p:nvSpPr>
          <p:spPr>
            <a:xfrm>
              <a:off x="0" y="0"/>
              <a:ext cx="6615872" cy="2673735"/>
            </a:xfrm>
            <a:custGeom>
              <a:avLst/>
              <a:gdLst/>
              <a:ahLst/>
              <a:cxnLst/>
              <a:rect l="l" t="t" r="r" b="b"/>
              <a:pathLst>
                <a:path w="6615872" h="2673735">
                  <a:moveTo>
                    <a:pt x="6491412" y="2673735"/>
                  </a:moveTo>
                  <a:lnTo>
                    <a:pt x="124460" y="2673735"/>
                  </a:lnTo>
                  <a:cubicBezTo>
                    <a:pt x="55880" y="2673735"/>
                    <a:pt x="0" y="2617855"/>
                    <a:pt x="0" y="2549275"/>
                  </a:cubicBezTo>
                  <a:lnTo>
                    <a:pt x="0" y="124460"/>
                  </a:lnTo>
                  <a:cubicBezTo>
                    <a:pt x="0" y="55880"/>
                    <a:pt x="55880" y="0"/>
                    <a:pt x="124460" y="0"/>
                  </a:cubicBezTo>
                  <a:lnTo>
                    <a:pt x="6491412" y="0"/>
                  </a:lnTo>
                  <a:cubicBezTo>
                    <a:pt x="6559993" y="0"/>
                    <a:pt x="6615872" y="55880"/>
                    <a:pt x="6615872" y="124460"/>
                  </a:cubicBezTo>
                  <a:lnTo>
                    <a:pt x="6615872" y="2549275"/>
                  </a:lnTo>
                  <a:cubicBezTo>
                    <a:pt x="6615872" y="2617855"/>
                    <a:pt x="6559993" y="2673735"/>
                    <a:pt x="6491412" y="2673735"/>
                  </a:cubicBezTo>
                  <a:close/>
                </a:path>
              </a:pathLst>
            </a:custGeom>
            <a:solidFill>
              <a:srgbClr val="12294E">
                <a:alpha val="84706"/>
              </a:srgbClr>
            </a:solidFill>
          </p:spPr>
        </p:sp>
      </p:grpSp>
      <p:sp>
        <p:nvSpPr>
          <p:cNvPr id="10" name="TextBox 10"/>
          <p:cNvSpPr txBox="1"/>
          <p:nvPr/>
        </p:nvSpPr>
        <p:spPr>
          <a:xfrm>
            <a:off x="1028700" y="822622"/>
            <a:ext cx="8116515" cy="1126686"/>
          </a:xfrm>
          <a:prstGeom prst="rect">
            <a:avLst/>
          </a:prstGeom>
        </p:spPr>
        <p:txBody>
          <a:bodyPr lIns="0" tIns="0" rIns="0" bIns="0" rtlCol="0" anchor="t">
            <a:spAutoFit/>
          </a:bodyPr>
          <a:lstStyle/>
          <a:p>
            <a:pPr algn="l">
              <a:lnSpc>
                <a:spcPts val="6977"/>
              </a:lnSpc>
            </a:pPr>
            <a:endParaRPr/>
          </a:p>
        </p:txBody>
      </p:sp>
      <p:sp>
        <p:nvSpPr>
          <p:cNvPr id="11" name="TextBox 11"/>
          <p:cNvSpPr txBox="1"/>
          <p:nvPr/>
        </p:nvSpPr>
        <p:spPr>
          <a:xfrm>
            <a:off x="2322361" y="4991100"/>
            <a:ext cx="10791768" cy="739242"/>
          </a:xfrm>
          <a:prstGeom prst="rect">
            <a:avLst/>
          </a:prstGeom>
        </p:spPr>
        <p:txBody>
          <a:bodyPr lIns="0" tIns="0" rIns="0" bIns="0" rtlCol="0" anchor="t">
            <a:spAutoFit/>
          </a:bodyPr>
          <a:lstStyle/>
          <a:p>
            <a:pPr algn="l">
              <a:lnSpc>
                <a:spcPts val="5454"/>
              </a:lnSpc>
            </a:pPr>
            <a:endParaRPr/>
          </a:p>
        </p:txBody>
      </p:sp>
      <p:sp>
        <p:nvSpPr>
          <p:cNvPr id="12" name="TextBox 12"/>
          <p:cNvSpPr txBox="1"/>
          <p:nvPr/>
        </p:nvSpPr>
        <p:spPr>
          <a:xfrm>
            <a:off x="1282650" y="3537146"/>
            <a:ext cx="15725129" cy="6911442"/>
          </a:xfrm>
          <a:prstGeom prst="rect">
            <a:avLst/>
          </a:prstGeom>
        </p:spPr>
        <p:txBody>
          <a:bodyPr lIns="0" tIns="0" rIns="0" bIns="0" rtlCol="0" anchor="t">
            <a:spAutoFit/>
          </a:bodyPr>
          <a:lstStyle/>
          <a:p>
            <a:pPr algn="just">
              <a:lnSpc>
                <a:spcPts val="5454"/>
              </a:lnSpc>
            </a:pPr>
            <a:r>
              <a:rPr lang="en-US" sz="3895" spc="-268">
                <a:solidFill>
                  <a:srgbClr val="FFFFFF"/>
                </a:solidFill>
                <a:latin typeface="Times New Roman"/>
                <a:ea typeface="Times New Roman"/>
                <a:cs typeface="Times New Roman"/>
                <a:sym typeface="Times New Roman"/>
              </a:rPr>
              <a:t>The brain tumor detection code uses a pre-trained VGG model for image processing and tumor prediction, leveraging Keras/TensorFlow, Flask, and os for various tasks. The proposed work involves a Logistic Regression model to predict heart disease risk based on user input, analyzing features like age, smoking status, and blood pressure. The project utilizes Pandas for data handling, Scikit-learn for model training, and Flask for web application development, with the model trained on the Framingham dataset and predictions displayed on a web page.</a:t>
            </a:r>
          </a:p>
          <a:p>
            <a:pPr algn="just">
              <a:lnSpc>
                <a:spcPts val="5454"/>
              </a:lnSpc>
            </a:pPr>
            <a:endParaRPr lang="en-US" sz="3895" spc="-268">
              <a:solidFill>
                <a:srgbClr val="FFFFFF"/>
              </a:solidFill>
              <a:latin typeface="Times New Roman"/>
              <a:ea typeface="Times New Roman"/>
              <a:cs typeface="Times New Roman"/>
              <a:sym typeface="Times New Roman"/>
            </a:endParaRPr>
          </a:p>
          <a:p>
            <a:pPr algn="just">
              <a:lnSpc>
                <a:spcPts val="5454"/>
              </a:lnSpc>
            </a:pPr>
            <a:endParaRPr lang="en-US" sz="3895" spc="-268">
              <a:solidFill>
                <a:srgbClr val="FFFFFF"/>
              </a:solidFill>
              <a:latin typeface="Times New Roman"/>
              <a:ea typeface="Times New Roman"/>
              <a:cs typeface="Times New Roman"/>
              <a:sym typeface="Times New Roman"/>
            </a:endParaRPr>
          </a:p>
          <a:p>
            <a:pPr algn="just">
              <a:lnSpc>
                <a:spcPts val="5454"/>
              </a:lnSpc>
            </a:pPr>
            <a:endParaRPr lang="en-US" sz="3895" spc="-268">
              <a:solidFill>
                <a:srgbClr val="FFFFFF"/>
              </a:solidFill>
              <a:latin typeface="Times New Roman"/>
              <a:ea typeface="Times New Roman"/>
              <a:cs typeface="Times New Roman"/>
              <a:sym typeface="Times New Roman"/>
            </a:endParaRPr>
          </a:p>
        </p:txBody>
      </p:sp>
      <p:sp>
        <p:nvSpPr>
          <p:cNvPr id="13" name="TextBox 13"/>
          <p:cNvSpPr txBox="1"/>
          <p:nvPr/>
        </p:nvSpPr>
        <p:spPr>
          <a:xfrm>
            <a:off x="-954276" y="419462"/>
            <a:ext cx="8116515" cy="1529846"/>
          </a:xfrm>
          <a:prstGeom prst="rect">
            <a:avLst/>
          </a:prstGeom>
        </p:spPr>
        <p:txBody>
          <a:bodyPr lIns="0" tIns="0" rIns="0" bIns="0" rtlCol="0" anchor="t">
            <a:spAutoFit/>
          </a:bodyPr>
          <a:lstStyle/>
          <a:p>
            <a:pPr algn="ctr">
              <a:lnSpc>
                <a:spcPts val="11227"/>
              </a:lnSpc>
              <a:spcBef>
                <a:spcPct val="0"/>
              </a:spcBef>
            </a:pPr>
            <a:r>
              <a:rPr lang="en-US" sz="8019" b="1" spc="-553">
                <a:solidFill>
                  <a:srgbClr val="000000"/>
                </a:solidFill>
                <a:latin typeface="Times New Roman Bold"/>
                <a:ea typeface="Times New Roman Bold"/>
                <a:cs typeface="Times New Roman Bold"/>
                <a:sym typeface="Times New Roman Bold"/>
              </a:rPr>
              <a:t>Health Hub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2715957" y="-2463225"/>
            <a:ext cx="10081892" cy="10081892"/>
          </a:xfrm>
          <a:custGeom>
            <a:avLst/>
            <a:gdLst/>
            <a:ahLst/>
            <a:cxnLst/>
            <a:rect l="l" t="t" r="r" b="b"/>
            <a:pathLst>
              <a:path w="10081892" h="10081892">
                <a:moveTo>
                  <a:pt x="0" y="0"/>
                </a:moveTo>
                <a:lnTo>
                  <a:pt x="10081892" y="0"/>
                </a:lnTo>
                <a:lnTo>
                  <a:pt x="10081892" y="10081892"/>
                </a:lnTo>
                <a:lnTo>
                  <a:pt x="0" y="10081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302417" y="4265909"/>
            <a:ext cx="9342271" cy="9342271"/>
          </a:xfrm>
          <a:custGeom>
            <a:avLst/>
            <a:gdLst/>
            <a:ahLst/>
            <a:cxnLst/>
            <a:rect l="l" t="t" r="r" b="b"/>
            <a:pathLst>
              <a:path w="9342271" h="9342271">
                <a:moveTo>
                  <a:pt x="0" y="0"/>
                </a:moveTo>
                <a:lnTo>
                  <a:pt x="9342272" y="0"/>
                </a:lnTo>
                <a:lnTo>
                  <a:pt x="9342272" y="9342271"/>
                </a:lnTo>
                <a:lnTo>
                  <a:pt x="0" y="9342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01032" y="-5030267"/>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898296" y="543167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4413434" y="3567036"/>
            <a:ext cx="2926462" cy="29264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6128110" y="4145214"/>
            <a:ext cx="7316756" cy="1945106"/>
          </a:xfrm>
          <a:prstGeom prst="rect">
            <a:avLst/>
          </a:prstGeom>
        </p:spPr>
        <p:txBody>
          <a:bodyPr lIns="0" tIns="0" rIns="0" bIns="0" rtlCol="0" anchor="t">
            <a:spAutoFit/>
          </a:bodyPr>
          <a:lstStyle/>
          <a:p>
            <a:pPr algn="ctr">
              <a:lnSpc>
                <a:spcPts val="14298"/>
              </a:lnSpc>
              <a:spcBef>
                <a:spcPct val="0"/>
              </a:spcBef>
            </a:pPr>
            <a:r>
              <a:rPr lang="en-US" sz="10213" b="1" spc="-704">
                <a:solidFill>
                  <a:srgbClr val="000000"/>
                </a:solidFill>
                <a:latin typeface="Times New Roman Bold"/>
                <a:ea typeface="Times New Roman Bold"/>
                <a:cs typeface="Times New Roman Bold"/>
                <a:sym typeface="Times New Roman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2851271" y="-2982324"/>
            <a:ext cx="7304734" cy="7304734"/>
          </a:xfrm>
          <a:custGeom>
            <a:avLst/>
            <a:gdLst/>
            <a:ahLst/>
            <a:cxnLst/>
            <a:rect l="l" t="t" r="r" b="b"/>
            <a:pathLst>
              <a:path w="7304734" h="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01032" y="-5030267"/>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116736" y="6128709"/>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773078" y="561036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a:off x="2378241" y="3978811"/>
            <a:ext cx="915527" cy="0"/>
          </a:xfrm>
          <a:prstGeom prst="line">
            <a:avLst/>
          </a:prstGeom>
          <a:ln w="180975" cap="rnd">
            <a:solidFill>
              <a:srgbClr val="12294E"/>
            </a:solidFill>
            <a:prstDash val="solid"/>
            <a:headEnd type="none" w="sm" len="sm"/>
            <a:tailEnd type="none" w="sm" len="sm"/>
          </a:ln>
        </p:spPr>
      </p:sp>
      <p:grpSp>
        <p:nvGrpSpPr>
          <p:cNvPr id="7" name="Group 7"/>
          <p:cNvGrpSpPr/>
          <p:nvPr/>
        </p:nvGrpSpPr>
        <p:grpSpPr>
          <a:xfrm>
            <a:off x="10011844" y="1028700"/>
            <a:ext cx="7933263" cy="7625804"/>
            <a:chOff x="0" y="0"/>
            <a:chExt cx="7137193" cy="6860587"/>
          </a:xfrm>
        </p:grpSpPr>
        <p:sp>
          <p:nvSpPr>
            <p:cNvPr id="8" name="Freeform 8"/>
            <p:cNvSpPr/>
            <p:nvPr/>
          </p:nvSpPr>
          <p:spPr>
            <a:xfrm>
              <a:off x="0" y="0"/>
              <a:ext cx="7137194" cy="6860587"/>
            </a:xfrm>
            <a:custGeom>
              <a:avLst/>
              <a:gdLst/>
              <a:ahLst/>
              <a:cxnLst/>
              <a:rect l="l" t="t" r="r" b="b"/>
              <a:pathLst>
                <a:path w="7137194" h="6860587">
                  <a:moveTo>
                    <a:pt x="7137194" y="3430334"/>
                  </a:moveTo>
                  <a:cubicBezTo>
                    <a:pt x="7137194" y="5324756"/>
                    <a:pt x="5539447" y="6860587"/>
                    <a:pt x="3568597" y="6860587"/>
                  </a:cubicBezTo>
                  <a:cubicBezTo>
                    <a:pt x="1597718" y="6860587"/>
                    <a:pt x="0" y="5324756"/>
                    <a:pt x="0" y="3430334"/>
                  </a:cubicBezTo>
                  <a:cubicBezTo>
                    <a:pt x="0" y="1535817"/>
                    <a:pt x="1597718" y="0"/>
                    <a:pt x="3568597" y="0"/>
                  </a:cubicBezTo>
                  <a:cubicBezTo>
                    <a:pt x="5539476" y="0"/>
                    <a:pt x="7137194" y="1535817"/>
                    <a:pt x="7137194" y="3430334"/>
                  </a:cubicBezTo>
                  <a:close/>
                </a:path>
              </a:pathLst>
            </a:custGeom>
            <a:blipFill>
              <a:blip r:embed="rId6"/>
              <a:stretch>
                <a:fillRect l="-21575" r="-61237"/>
              </a:stretch>
            </a:blipFill>
          </p:spPr>
        </p:sp>
      </p:grpSp>
      <p:sp>
        <p:nvSpPr>
          <p:cNvPr id="9" name="Freeform 9"/>
          <p:cNvSpPr/>
          <p:nvPr/>
        </p:nvSpPr>
        <p:spPr>
          <a:xfrm>
            <a:off x="15509273" y="493182"/>
            <a:ext cx="2114065" cy="2114065"/>
          </a:xfrm>
          <a:custGeom>
            <a:avLst/>
            <a:gdLst/>
            <a:ahLst/>
            <a:cxnLst/>
            <a:rect l="l" t="t" r="r" b="b"/>
            <a:pathLst>
              <a:path w="2114065" h="2114065">
                <a:moveTo>
                  <a:pt x="0" y="0"/>
                </a:moveTo>
                <a:lnTo>
                  <a:pt x="2114064" y="0"/>
                </a:lnTo>
                <a:lnTo>
                  <a:pt x="2114064" y="2114065"/>
                </a:lnTo>
                <a:lnTo>
                  <a:pt x="0" y="2114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2266715" y="2568927"/>
            <a:ext cx="6877285" cy="1132058"/>
          </a:xfrm>
          <a:prstGeom prst="rect">
            <a:avLst/>
          </a:prstGeom>
        </p:spPr>
        <p:txBody>
          <a:bodyPr lIns="0" tIns="0" rIns="0" bIns="0" rtlCol="0" anchor="t">
            <a:spAutoFit/>
          </a:bodyPr>
          <a:lstStyle/>
          <a:p>
            <a:pPr algn="l">
              <a:lnSpc>
                <a:spcPts val="7088"/>
              </a:lnSpc>
            </a:pPr>
            <a:r>
              <a:rPr lang="en-US" sz="8148" b="1" spc="-562">
                <a:solidFill>
                  <a:srgbClr val="12294E"/>
                </a:solidFill>
                <a:latin typeface="Times New Roman Bold"/>
                <a:ea typeface="Times New Roman Bold"/>
                <a:cs typeface="Times New Roman Bold"/>
                <a:sym typeface="Times New Roman Bold"/>
              </a:rPr>
              <a:t>Team Members</a:t>
            </a:r>
          </a:p>
        </p:txBody>
      </p:sp>
      <p:sp>
        <p:nvSpPr>
          <p:cNvPr id="11" name="TextBox 11"/>
          <p:cNvSpPr txBox="1"/>
          <p:nvPr/>
        </p:nvSpPr>
        <p:spPr>
          <a:xfrm>
            <a:off x="2094458" y="4672328"/>
            <a:ext cx="7451567" cy="3140177"/>
          </a:xfrm>
          <a:prstGeom prst="rect">
            <a:avLst/>
          </a:prstGeom>
        </p:spPr>
        <p:txBody>
          <a:bodyPr lIns="0" tIns="0" rIns="0" bIns="0" rtlCol="0" anchor="t">
            <a:spAutoFit/>
          </a:bodyPr>
          <a:lstStyle/>
          <a:p>
            <a:pPr algn="l">
              <a:lnSpc>
                <a:spcPts val="4894"/>
              </a:lnSpc>
            </a:pPr>
            <a:r>
              <a:rPr lang="en-US" sz="3495" spc="-241">
                <a:solidFill>
                  <a:srgbClr val="12294E"/>
                </a:solidFill>
                <a:latin typeface="Times New Roman"/>
                <a:ea typeface="Times New Roman"/>
                <a:cs typeface="Times New Roman"/>
                <a:sym typeface="Times New Roman"/>
              </a:rPr>
              <a:t>N. Sri Krishna Kowshik  -         9921004491</a:t>
            </a:r>
          </a:p>
          <a:p>
            <a:pPr algn="l">
              <a:lnSpc>
                <a:spcPts val="4894"/>
              </a:lnSpc>
            </a:pPr>
            <a:r>
              <a:rPr lang="en-US" sz="3495" spc="-241">
                <a:solidFill>
                  <a:srgbClr val="12294E"/>
                </a:solidFill>
                <a:latin typeface="Times New Roman"/>
                <a:ea typeface="Times New Roman"/>
                <a:cs typeface="Times New Roman"/>
                <a:sym typeface="Times New Roman"/>
              </a:rPr>
              <a:t>N. Yeshaswini                      -        99210041479</a:t>
            </a:r>
          </a:p>
          <a:p>
            <a:pPr algn="l">
              <a:lnSpc>
                <a:spcPts val="4894"/>
              </a:lnSpc>
            </a:pPr>
            <a:r>
              <a:rPr lang="en-US" sz="3495" spc="-241">
                <a:solidFill>
                  <a:srgbClr val="12294E"/>
                </a:solidFill>
                <a:latin typeface="Times New Roman"/>
                <a:ea typeface="Times New Roman"/>
                <a:cs typeface="Times New Roman"/>
                <a:sym typeface="Times New Roman"/>
              </a:rPr>
              <a:t>P. V. Geethika Reddy       -        99210041613</a:t>
            </a:r>
          </a:p>
          <a:p>
            <a:pPr algn="l">
              <a:lnSpc>
                <a:spcPts val="4894"/>
              </a:lnSpc>
            </a:pPr>
            <a:r>
              <a:rPr lang="en-US" sz="3495" spc="-241">
                <a:solidFill>
                  <a:srgbClr val="12294E"/>
                </a:solidFill>
                <a:latin typeface="Times New Roman"/>
                <a:ea typeface="Times New Roman"/>
                <a:cs typeface="Times New Roman"/>
                <a:sym typeface="Times New Roman"/>
              </a:rPr>
              <a:t>P. Harshad                            -         99210041101</a:t>
            </a:r>
          </a:p>
          <a:p>
            <a:pPr algn="l">
              <a:lnSpc>
                <a:spcPts val="4894"/>
              </a:lnSpc>
              <a:spcBef>
                <a:spcPct val="0"/>
              </a:spcBef>
            </a:pPr>
            <a:endParaRPr lang="en-US" sz="3495" spc="-241">
              <a:solidFill>
                <a:srgbClr val="12294E"/>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2851271" y="-2982324"/>
            <a:ext cx="7304734" cy="7304734"/>
          </a:xfrm>
          <a:custGeom>
            <a:avLst/>
            <a:gdLst/>
            <a:ahLst/>
            <a:cxnLst/>
            <a:rect l="l" t="t" r="r" b="b"/>
            <a:pathLst>
              <a:path w="7304734" h="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01032" y="-5030267"/>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116736" y="6128709"/>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773078" y="561036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a:off x="1920477" y="2428246"/>
            <a:ext cx="915527" cy="0"/>
          </a:xfrm>
          <a:prstGeom prst="line">
            <a:avLst/>
          </a:prstGeom>
          <a:ln w="180975" cap="rnd">
            <a:solidFill>
              <a:srgbClr val="12294E"/>
            </a:solidFill>
            <a:prstDash val="solid"/>
            <a:headEnd type="none" w="sm" len="sm"/>
            <a:tailEnd type="none" w="sm" len="sm"/>
          </a:ln>
        </p:spPr>
      </p:sp>
      <p:grpSp>
        <p:nvGrpSpPr>
          <p:cNvPr id="7" name="Group 7"/>
          <p:cNvGrpSpPr/>
          <p:nvPr/>
        </p:nvGrpSpPr>
        <p:grpSpPr>
          <a:xfrm>
            <a:off x="12622916" y="1630659"/>
            <a:ext cx="4917978" cy="7025683"/>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3172" r="-3172"/>
              </a:stretch>
            </a:blipFill>
          </p:spPr>
        </p:sp>
      </p:grpSp>
      <p:sp>
        <p:nvSpPr>
          <p:cNvPr id="9" name="Freeform 9"/>
          <p:cNvSpPr/>
          <p:nvPr/>
        </p:nvSpPr>
        <p:spPr>
          <a:xfrm>
            <a:off x="12622916" y="8656341"/>
            <a:ext cx="1673537" cy="1673537"/>
          </a:xfrm>
          <a:custGeom>
            <a:avLst/>
            <a:gdLst/>
            <a:ahLst/>
            <a:cxnLst/>
            <a:rect l="l" t="t" r="r" b="b"/>
            <a:pathLst>
              <a:path w="1673537" h="1673537">
                <a:moveTo>
                  <a:pt x="0" y="0"/>
                </a:moveTo>
                <a:lnTo>
                  <a:pt x="1673537" y="0"/>
                </a:lnTo>
                <a:lnTo>
                  <a:pt x="1673537" y="1673537"/>
                </a:lnTo>
                <a:lnTo>
                  <a:pt x="0" y="16735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571382" y="925803"/>
            <a:ext cx="8013716" cy="1138939"/>
          </a:xfrm>
          <a:prstGeom prst="rect">
            <a:avLst/>
          </a:prstGeom>
        </p:spPr>
        <p:txBody>
          <a:bodyPr lIns="0" tIns="0" rIns="0" bIns="0" rtlCol="0" anchor="t">
            <a:spAutoFit/>
          </a:bodyPr>
          <a:lstStyle/>
          <a:p>
            <a:pPr algn="l">
              <a:lnSpc>
                <a:spcPts val="7033"/>
              </a:lnSpc>
            </a:pPr>
            <a:r>
              <a:rPr lang="en-US" sz="8084" b="1" spc="-557">
                <a:solidFill>
                  <a:srgbClr val="12294E"/>
                </a:solidFill>
                <a:latin typeface="Times New Roman Bold"/>
                <a:ea typeface="Times New Roman Bold"/>
                <a:cs typeface="Times New Roman Bold"/>
                <a:sym typeface="Times New Roman Bold"/>
              </a:rPr>
              <a:t>Objective</a:t>
            </a:r>
          </a:p>
        </p:txBody>
      </p:sp>
      <p:sp>
        <p:nvSpPr>
          <p:cNvPr id="11" name="TextBox 11"/>
          <p:cNvSpPr txBox="1"/>
          <p:nvPr/>
        </p:nvSpPr>
        <p:spPr>
          <a:xfrm>
            <a:off x="1028700" y="2861950"/>
            <a:ext cx="10189219" cy="7620163"/>
          </a:xfrm>
          <a:prstGeom prst="rect">
            <a:avLst/>
          </a:prstGeom>
        </p:spPr>
        <p:txBody>
          <a:bodyPr lIns="0" tIns="0" rIns="0" bIns="0" rtlCol="0" anchor="t">
            <a:spAutoFit/>
          </a:bodyPr>
          <a:lstStyle/>
          <a:p>
            <a:pPr marL="710352" lvl="1" indent="-355176" algn="just">
              <a:lnSpc>
                <a:spcPts val="4606"/>
              </a:lnSpc>
              <a:buFont typeface="Arial"/>
              <a:buChar char="•"/>
            </a:pPr>
            <a:r>
              <a:rPr lang="en-US" sz="3290" spc="-227" dirty="0">
                <a:solidFill>
                  <a:srgbClr val="12294E"/>
                </a:solidFill>
                <a:latin typeface="Times New Roman"/>
                <a:ea typeface="Times New Roman"/>
                <a:cs typeface="Times New Roman"/>
                <a:sym typeface="Times New Roman"/>
              </a:rPr>
              <a:t>Developing an AI-driven healthcare predictions, doctor Consultations and some extra features within the app, aimed at improving patient outcomes by providing personalized health insights and recommendations.</a:t>
            </a:r>
          </a:p>
          <a:p>
            <a:pPr algn="just">
              <a:lnSpc>
                <a:spcPts val="4606"/>
              </a:lnSpc>
            </a:pPr>
            <a:endParaRPr lang="en-US" sz="3290" spc="-227" dirty="0">
              <a:solidFill>
                <a:srgbClr val="12294E"/>
              </a:solidFill>
              <a:latin typeface="Times New Roman"/>
              <a:ea typeface="Times New Roman"/>
              <a:cs typeface="Times New Roman"/>
              <a:sym typeface="Times New Roman"/>
            </a:endParaRPr>
          </a:p>
          <a:p>
            <a:pPr marL="710352" lvl="1" indent="-355176" algn="just">
              <a:lnSpc>
                <a:spcPts val="4606"/>
              </a:lnSpc>
              <a:buFont typeface="Arial"/>
              <a:buChar char="•"/>
            </a:pPr>
            <a:r>
              <a:rPr lang="en-US" sz="3290" spc="-227" dirty="0">
                <a:solidFill>
                  <a:srgbClr val="12294E"/>
                </a:solidFill>
                <a:latin typeface="Times New Roman"/>
                <a:ea typeface="Times New Roman"/>
                <a:cs typeface="Times New Roman"/>
                <a:sym typeface="Times New Roman"/>
              </a:rPr>
              <a:t>The system will analyze user health data to predict potential health issues, offer preventive advice, and suggest appropriate medical specialists for consultation, enhancing accessibility and quality of healthcare</a:t>
            </a:r>
          </a:p>
          <a:p>
            <a:pPr algn="l">
              <a:lnSpc>
                <a:spcPts val="4606"/>
              </a:lnSpc>
            </a:pPr>
            <a:endParaRPr lang="en-US" sz="3290" spc="-227" dirty="0">
              <a:solidFill>
                <a:srgbClr val="12294E"/>
              </a:solidFill>
              <a:latin typeface="Times New Roman"/>
              <a:ea typeface="Times New Roman"/>
              <a:cs typeface="Times New Roman"/>
              <a:sym typeface="Times New Roman"/>
            </a:endParaRPr>
          </a:p>
          <a:p>
            <a:pPr algn="l">
              <a:lnSpc>
                <a:spcPts val="4606"/>
              </a:lnSpc>
            </a:pPr>
            <a:endParaRPr lang="en-US" sz="3290" spc="-227" dirty="0">
              <a:solidFill>
                <a:srgbClr val="12294E"/>
              </a:solidFill>
              <a:latin typeface="Times New Roman"/>
              <a:ea typeface="Times New Roman"/>
              <a:cs typeface="Times New Roman"/>
              <a:sym typeface="Times New Roman"/>
            </a:endParaRPr>
          </a:p>
          <a:p>
            <a:pPr algn="l">
              <a:lnSpc>
                <a:spcPts val="4606"/>
              </a:lnSpc>
            </a:pPr>
            <a:endParaRPr lang="en-US" sz="3290" spc="-227" dirty="0">
              <a:solidFill>
                <a:srgbClr val="12294E"/>
              </a:solidFill>
              <a:latin typeface="Times New Roman"/>
              <a:ea typeface="Times New Roman"/>
              <a:cs typeface="Times New Roman"/>
              <a:sym typeface="Times New Roman"/>
            </a:endParaRPr>
          </a:p>
          <a:p>
            <a:pPr algn="l">
              <a:lnSpc>
                <a:spcPts val="4606"/>
              </a:lnSpc>
              <a:spcBef>
                <a:spcPct val="0"/>
              </a:spcBef>
            </a:pPr>
            <a:endParaRPr lang="en-US" sz="3290" spc="-227" dirty="0">
              <a:solidFill>
                <a:srgbClr val="12294E"/>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19101" y="1760091"/>
          <a:ext cx="17649797" cy="8347887"/>
        </p:xfrm>
        <a:graphic>
          <a:graphicData uri="http://schemas.openxmlformats.org/drawingml/2006/table">
            <a:tbl>
              <a:tblPr/>
              <a:tblGrid>
                <a:gridCol w="5001192">
                  <a:extLst>
                    <a:ext uri="{9D8B030D-6E8A-4147-A177-3AD203B41FA5}">
                      <a16:colId xmlns:a16="http://schemas.microsoft.com/office/drawing/2014/main" val="20000"/>
                    </a:ext>
                  </a:extLst>
                </a:gridCol>
                <a:gridCol w="2199084">
                  <a:extLst>
                    <a:ext uri="{9D8B030D-6E8A-4147-A177-3AD203B41FA5}">
                      <a16:colId xmlns:a16="http://schemas.microsoft.com/office/drawing/2014/main" val="20001"/>
                    </a:ext>
                  </a:extLst>
                </a:gridCol>
                <a:gridCol w="2837696">
                  <a:extLst>
                    <a:ext uri="{9D8B030D-6E8A-4147-A177-3AD203B41FA5}">
                      <a16:colId xmlns:a16="http://schemas.microsoft.com/office/drawing/2014/main" val="20002"/>
                    </a:ext>
                  </a:extLst>
                </a:gridCol>
                <a:gridCol w="3496907">
                  <a:extLst>
                    <a:ext uri="{9D8B030D-6E8A-4147-A177-3AD203B41FA5}">
                      <a16:colId xmlns:a16="http://schemas.microsoft.com/office/drawing/2014/main" val="20003"/>
                    </a:ext>
                  </a:extLst>
                </a:gridCol>
                <a:gridCol w="4114918">
                  <a:extLst>
                    <a:ext uri="{9D8B030D-6E8A-4147-A177-3AD203B41FA5}">
                      <a16:colId xmlns:a16="http://schemas.microsoft.com/office/drawing/2014/main" val="20004"/>
                    </a:ext>
                  </a:extLst>
                </a:gridCol>
              </a:tblGrid>
              <a:tr h="755925">
                <a:tc>
                  <a:txBody>
                    <a:bodyPr/>
                    <a:lstStyle/>
                    <a:p>
                      <a:pPr algn="ctr">
                        <a:lnSpc>
                          <a:spcPts val="2380"/>
                        </a:lnSpc>
                        <a:defRPr/>
                      </a:pPr>
                      <a:r>
                        <a:rPr lang="en-US" sz="1700">
                          <a:solidFill>
                            <a:srgbClr val="000000"/>
                          </a:solidFill>
                          <a:latin typeface="Times New Roman"/>
                          <a:ea typeface="Times New Roman"/>
                          <a:cs typeface="Times New Roman"/>
                          <a:sym typeface="Times New Roman"/>
                        </a:rPr>
                        <a:t>TITLE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b="1">
                          <a:solidFill>
                            <a:srgbClr val="000000"/>
                          </a:solidFill>
                          <a:latin typeface="Times New Roman Bold"/>
                          <a:ea typeface="Times New Roman Bold"/>
                          <a:cs typeface="Times New Roman Bold"/>
                          <a:sym typeface="Times New Roman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b="1">
                          <a:solidFill>
                            <a:srgbClr val="000000"/>
                          </a:solidFill>
                          <a:latin typeface="Times New Roman Bold"/>
                          <a:ea typeface="Times New Roman Bold"/>
                          <a:cs typeface="Times New Roman Bold"/>
                          <a:sym typeface="Times New Roman Bold"/>
                        </a:rPr>
                        <a:t>YEAR OF PUBLISH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b="1">
                          <a:solidFill>
                            <a:srgbClr val="000000"/>
                          </a:solidFill>
                          <a:latin typeface="Times New Roman Bold"/>
                          <a:ea typeface="Times New Roman Bold"/>
                          <a:cs typeface="Times New Roman Bold"/>
                          <a:sym typeface="Times New Roman Bold"/>
                        </a:rPr>
                        <a:t>KEYWORDS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b="1">
                          <a:solidFill>
                            <a:srgbClr val="000000"/>
                          </a:solidFill>
                          <a:latin typeface="Times New Roman Bold"/>
                          <a:ea typeface="Times New Roman Bold"/>
                          <a:cs typeface="Times New Roman Bold"/>
                          <a:sym typeface="Times New Roman Bold"/>
                        </a:rPr>
                        <a:t>DESCRIPTION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92168">
                <a:tc>
                  <a:txBody>
                    <a:bodyPr/>
                    <a:lstStyle/>
                    <a:p>
                      <a:pPr algn="l">
                        <a:lnSpc>
                          <a:spcPts val="2239"/>
                        </a:lnSpc>
                        <a:defRPr/>
                      </a:pPr>
                      <a:r>
                        <a:rPr lang="en-US" sz="1599">
                          <a:solidFill>
                            <a:srgbClr val="000000"/>
                          </a:solidFill>
                          <a:latin typeface="Times New Roman"/>
                          <a:ea typeface="Times New Roman"/>
                          <a:cs typeface="Times New Roman"/>
                          <a:sym typeface="Times New Roman"/>
                        </a:rPr>
                        <a:t>Triage and Diagnostic Accuracy of Online Symptom Checkers: Systematic Review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Times New Roman"/>
                          <a:ea typeface="Times New Roman"/>
                          <a:cs typeface="Times New Roman"/>
                          <a:sym typeface="Times New Roman"/>
                        </a:rPr>
                        <a:t>Eva Riboli-Sasco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r>
                        <a:rPr lang="en-US" sz="1600">
                          <a:solidFill>
                            <a:srgbClr val="000000"/>
                          </a:solidFill>
                          <a:latin typeface="Times New Roman"/>
                          <a:ea typeface="Times New Roman"/>
                          <a:cs typeface="Times New Roman"/>
                          <a:sym typeface="Times New Roman"/>
                        </a:rPr>
                        <a:t>2023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Times New Roman"/>
                          <a:ea typeface="Times New Roman"/>
                          <a:cs typeface="Times New Roman"/>
                          <a:sym typeface="Times New Roman"/>
                          <a:hlinkClick r:id="rId2" tooltip="https://www.jmir.org/search?type=keyword&amp;term=systematic%20review&amp;precise=true"/>
                        </a:rPr>
                        <a:t>systematic review (629)</a:t>
                      </a:r>
                      <a:r>
                        <a:rPr lang="en-US" sz="1599">
                          <a:solidFill>
                            <a:srgbClr val="000000"/>
                          </a:solidFill>
                          <a:latin typeface="Times New Roman"/>
                          <a:ea typeface="Times New Roman"/>
                          <a:cs typeface="Times New Roman"/>
                          <a:sym typeface="Times New Roman"/>
                        </a:rPr>
                        <a:t>; </a:t>
                      </a:r>
                      <a:r>
                        <a:rPr lang="en-US" sz="1599" strike="noStrike">
                          <a:solidFill>
                            <a:srgbClr val="000000"/>
                          </a:solidFill>
                          <a:latin typeface="Times New Roman"/>
                          <a:ea typeface="Times New Roman"/>
                          <a:cs typeface="Times New Roman"/>
                          <a:sym typeface="Times New Roman"/>
                          <a:hlinkClick r:id="rId3" tooltip="https://www.jmir.org/search?type=keyword&amp;term=digital%20triage&amp;precise=true"/>
                        </a:rPr>
                        <a:t>digital triage (2)</a:t>
                      </a:r>
                      <a:r>
                        <a:rPr lang="en-US" sz="1599">
                          <a:solidFill>
                            <a:srgbClr val="000000"/>
                          </a:solidFill>
                          <a:latin typeface="Times New Roman"/>
                          <a:ea typeface="Times New Roman"/>
                          <a:cs typeface="Times New Roman"/>
                          <a:sym typeface="Times New Roman"/>
                        </a:rPr>
                        <a:t>; </a:t>
                      </a:r>
                      <a:r>
                        <a:rPr lang="en-US" sz="1599" strike="noStrike">
                          <a:solidFill>
                            <a:srgbClr val="000000"/>
                          </a:solidFill>
                          <a:latin typeface="Times New Roman"/>
                          <a:ea typeface="Times New Roman"/>
                          <a:cs typeface="Times New Roman"/>
                          <a:sym typeface="Times New Roman"/>
                          <a:hlinkClick r:id="rId4" tooltip="https://www.jmir.org/search?type=keyword&amp;term=diagnosis&amp;precise=true"/>
                        </a:rPr>
                        <a:t>diagnosis (235)</a:t>
                      </a:r>
                      <a:r>
                        <a:rPr lang="en-US" sz="1599">
                          <a:solidFill>
                            <a:srgbClr val="000000"/>
                          </a:solidFill>
                          <a:latin typeface="Times New Roman"/>
                          <a:ea typeface="Times New Roman"/>
                          <a:cs typeface="Times New Roman"/>
                          <a:sym typeface="Times New Roman"/>
                        </a:rPr>
                        <a:t>; </a:t>
                      </a:r>
                      <a:r>
                        <a:rPr lang="en-US" sz="1599" strike="noStrike">
                          <a:solidFill>
                            <a:srgbClr val="000000"/>
                          </a:solidFill>
                          <a:latin typeface="Times New Roman"/>
                          <a:ea typeface="Times New Roman"/>
                          <a:cs typeface="Times New Roman"/>
                          <a:sym typeface="Times New Roman"/>
                          <a:hlinkClick r:id="rId5" tooltip="https://www.jmir.org/search?type=keyword&amp;term=online%20symptom%20checker&amp;precise=true"/>
                        </a:rPr>
                        <a:t>online symptom checker (2)</a:t>
                      </a:r>
                      <a:r>
                        <a:rPr lang="en-US" sz="1599">
                          <a:solidFill>
                            <a:srgbClr val="000000"/>
                          </a:solidFill>
                          <a:latin typeface="Times New Roman"/>
                          <a:ea typeface="Times New Roman"/>
                          <a:cs typeface="Times New Roman"/>
                          <a:sym typeface="Times New Roman"/>
                        </a:rPr>
                        <a:t>; </a:t>
                      </a:r>
                      <a:r>
                        <a:rPr lang="en-US" sz="1599" strike="noStrike">
                          <a:solidFill>
                            <a:srgbClr val="000000"/>
                          </a:solidFill>
                          <a:latin typeface="Times New Roman"/>
                          <a:ea typeface="Times New Roman"/>
                          <a:cs typeface="Times New Roman"/>
                          <a:sym typeface="Times New Roman"/>
                          <a:hlinkClick r:id="rId6" tooltip="https://www.jmir.org/search?type=keyword&amp;term=safety&amp;precise=true"/>
                        </a:rPr>
                        <a:t>safety (135)</a:t>
                      </a:r>
                      <a:r>
                        <a:rPr lang="en-US" sz="1599">
                          <a:solidFill>
                            <a:srgbClr val="000000"/>
                          </a:solidFill>
                          <a:latin typeface="Times New Roman"/>
                          <a:ea typeface="Times New Roman"/>
                          <a:cs typeface="Times New Roman"/>
                          <a:sym typeface="Times New Roman"/>
                        </a:rPr>
                        <a:t>; </a:t>
                      </a:r>
                      <a:r>
                        <a:rPr lang="en-US" sz="1599" strike="noStrike">
                          <a:solidFill>
                            <a:srgbClr val="000000"/>
                          </a:solidFill>
                          <a:latin typeface="Times New Roman"/>
                          <a:ea typeface="Times New Roman"/>
                          <a:cs typeface="Times New Roman"/>
                          <a:sym typeface="Times New Roman"/>
                          <a:hlinkClick r:id="rId7" tooltip="https://www.jmir.org/search?type=keyword&amp;term=accuracy&amp;precise=true"/>
                        </a:rPr>
                        <a:t>accuracy (105)</a:t>
                      </a:r>
                      <a:r>
                        <a:rPr lang="en-US" sz="1599">
                          <a:solidFill>
                            <a:srgbClr val="000000"/>
                          </a:solidFill>
                          <a:latin typeface="Times New Roman"/>
                          <a:ea typeface="Times New Roman"/>
                          <a:cs typeface="Times New Roman"/>
                          <a:sym typeface="Times New Roman"/>
                        </a:rPr>
                        <a:t>; </a:t>
                      </a:r>
                      <a:r>
                        <a:rPr lang="en-US" sz="1599" strike="noStrike">
                          <a:solidFill>
                            <a:srgbClr val="000000"/>
                          </a:solidFill>
                          <a:latin typeface="Times New Roman"/>
                          <a:ea typeface="Times New Roman"/>
                          <a:cs typeface="Times New Roman"/>
                          <a:sym typeface="Times New Roman"/>
                          <a:hlinkClick r:id="rId8" tooltip="https://www.jmir.org/search?type=keyword&amp;term=mobile%20phone&amp;precise=true"/>
                        </a:rPr>
                        <a:t>mobile phone (3041)</a:t>
                      </a:r>
                      <a:r>
                        <a:rPr lang="en-US" sz="1599">
                          <a:solidFill>
                            <a:srgbClr val="000000"/>
                          </a:solidFill>
                          <a:latin typeface="Times New Roman"/>
                          <a:ea typeface="Times New Roman"/>
                          <a:cs typeface="Times New Roman"/>
                          <a:sym typeface="Times New Roman"/>
                        </a:rPr>
                        <a: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Times New Roman"/>
                          <a:ea typeface="Times New Roman"/>
                          <a:cs typeface="Times New Roman"/>
                          <a:sym typeface="Times New Roman"/>
                        </a:rPr>
                        <a:t>This paper reviews the diagnostic and triage accuracy of online symptom checkers (OSCs) aimed at lay users for general health concerns. The study found significant variability in the accuracy of these tools, often lower than that of healthcare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12454">
                <a:tc>
                  <a:txBody>
                    <a:bodyPr/>
                    <a:lstStyle/>
                    <a:p>
                      <a:pPr algn="l">
                        <a:lnSpc>
                          <a:spcPts val="2239"/>
                        </a:lnSpc>
                        <a:defRPr/>
                      </a:pPr>
                      <a:r>
                        <a:rPr lang="en-US" sz="1599">
                          <a:solidFill>
                            <a:srgbClr val="000000"/>
                          </a:solidFill>
                          <a:latin typeface="Times New Roman"/>
                          <a:ea typeface="Times New Roman"/>
                          <a:cs typeface="Times New Roman"/>
                          <a:sym typeface="Times New Roman"/>
                        </a:rPr>
                        <a:t>Assessment of a Digital Symptom Checker Tool's Accuracy in Suggesting Reproductive Health Conditions: Clinical Vignettes Study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Times New Roman"/>
                          <a:ea typeface="Times New Roman"/>
                          <a:cs typeface="Times New Roman"/>
                          <a:sym typeface="Times New Roman"/>
                        </a:rPr>
                        <a:t>Yusuf C. Kaplan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r>
                        <a:rPr lang="en-US" sz="1600">
                          <a:solidFill>
                            <a:srgbClr val="000000"/>
                          </a:solidFill>
                          <a:latin typeface="Times New Roman"/>
                          <a:ea typeface="Times New Roman"/>
                          <a:cs typeface="Times New Roman"/>
                          <a:sym typeface="Times New Roman"/>
                        </a:rPr>
                        <a:t>2023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u="sng">
                          <a:solidFill>
                            <a:srgbClr val="000000"/>
                          </a:solidFill>
                          <a:latin typeface="Arimo"/>
                          <a:ea typeface="Arimo"/>
                          <a:cs typeface="Arimo"/>
                          <a:sym typeface="Arimo"/>
                          <a:hlinkClick r:id="rId9" tooltip="https://mhealth.jmir.org/search?type=keyword&amp;term=women%27s%20health&amp;precise=true"/>
                        </a:rPr>
                        <a:t>women's health (13)</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0" tooltip="https://mhealth.jmir.org/search?type=keyword&amp;term=symptom%20checkers&amp;precise=true"/>
                        </a:rPr>
                        <a:t>symptom checkers (10)</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1" tooltip="https://mhealth.jmir.org/search?type=keyword&amp;term=symptom%20checker&amp;precise=true"/>
                        </a:rPr>
                        <a:t>symptom checker (29)</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2" tooltip="https://mhealth.jmir.org/search?type=keyword&amp;term=digital%20health&amp;precise=true"/>
                        </a:rPr>
                        <a:t>digital health (1859)</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3" tooltip="https://mhealth.jmir.org/search?type=keyword&amp;term=chatbot&amp;precise=true"/>
                        </a:rPr>
                        <a:t>chatbot (209)</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4" tooltip="https://mhealth.jmir.org/search?type=keyword&amp;term=accuracy&amp;precise=true"/>
                        </a:rPr>
                        <a:t>accuracy (105)</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5" tooltip="https://mhealth.jmir.org/search?type=keyword&amp;term=eHealth%20apps&amp;precise=true"/>
                        </a:rPr>
                        <a:t>eHealth apps (4)</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6" tooltip="https://mhealth.jmir.org/search?type=keyword&amp;term=mobile%20phone&amp;precise=true"/>
                        </a:rPr>
                        <a:t>mobile phone (3041)</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7" tooltip="https://mhealth.jmir.org/search?type=keyword&amp;term=mobile%20health&amp;precise=true"/>
                        </a:rPr>
                        <a:t>mobile health (1710)</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8" tooltip="https://mhealth.jmir.org/search?type=keyword&amp;term=mHealth&amp;precise=true"/>
                        </a:rPr>
                        <a:t>mHealth (3015)</a:t>
                      </a:r>
                      <a:r>
                        <a:rPr lang="en-US" sz="1599">
                          <a:solidFill>
                            <a:srgbClr val="000000"/>
                          </a:solidFill>
                          <a:latin typeface="Arimo"/>
                          <a:ea typeface="Arimo"/>
                          <a:cs typeface="Arimo"/>
                          <a:sym typeface="Arimo"/>
                        </a:rPr>
                        <a:t>; </a:t>
                      </a:r>
                      <a:r>
                        <a:rPr lang="en-US" sz="1599" u="none" strike="noStrike">
                          <a:solidFill>
                            <a:srgbClr val="000000"/>
                          </a:solidFill>
                          <a:latin typeface="Arimo"/>
                          <a:ea typeface="Arimo"/>
                          <a:cs typeface="Arimo"/>
                          <a:sym typeface="Arimo"/>
                          <a:hlinkClick r:id="rId19" tooltip="https://mhealth.jmir.org/search?type=keyword&amp;term=mobile%20health%20app&amp;precise=true"/>
                        </a:rPr>
                        <a:t>mobile health app (31)</a:t>
                      </a:r>
                      <a:r>
                        <a:rPr lang="en-US" sz="1599" u="none" strike="noStrike">
                          <a:solidFill>
                            <a:srgbClr val="000000"/>
                          </a:solidFill>
                          <a:latin typeface="Arimo"/>
                          <a:ea typeface="Arimo"/>
                          <a:cs typeface="Arimo"/>
                          <a:sym typeface="Arim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Times New Roman"/>
                          <a:ea typeface="Times New Roman"/>
                          <a:cs typeface="Times New Roman"/>
                          <a:sym typeface="Times New Roman"/>
                        </a:rPr>
                        <a:t>This study evaluates the accuracy of a symptom checker tool in diagnosing reproductive health conditions such as endometriosis, uterine fibroids, and PCOS. The tool demonstrated varying levels of accuracy across conditions, with the highest sensitivity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87340">
                <a:tc>
                  <a:txBody>
                    <a:bodyPr/>
                    <a:lstStyle/>
                    <a:p>
                      <a:pPr algn="ctr">
                        <a:lnSpc>
                          <a:spcPts val="2240"/>
                        </a:lnSpc>
                        <a:defRPr/>
                      </a:pPr>
                      <a:r>
                        <a:rPr lang="en-US" sz="1600">
                          <a:solidFill>
                            <a:srgbClr val="000000"/>
                          </a:solidFill>
                          <a:latin typeface="Times New Roman"/>
                          <a:ea typeface="Times New Roman"/>
                          <a:cs typeface="Times New Roman"/>
                          <a:sym typeface="Times New Roman"/>
                        </a:rPr>
                        <a:t>Developing a Digital Medication Adherence Intervention for and With Patients With Asthma and Low Health Literacy: Protocol for a Participatory Design Approach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Times New Roman"/>
                          <a:ea typeface="Times New Roman"/>
                          <a:cs typeface="Times New Roman"/>
                          <a:sym typeface="Times New Roman"/>
                        </a:rPr>
                        <a:t>Jasper S Faber, et 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r>
                        <a:rPr lang="en-US" sz="1600">
                          <a:solidFill>
                            <a:srgbClr val="000000"/>
                          </a:solidFill>
                          <a:latin typeface="Times New Roman"/>
                          <a:ea typeface="Times New Roman"/>
                          <a:cs typeface="Times New Roman"/>
                          <a:sym typeface="Times New Roman"/>
                        </a:rPr>
                        <a:t>2024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u="sng">
                          <a:solidFill>
                            <a:srgbClr val="000000"/>
                          </a:solidFill>
                          <a:latin typeface="Times New Roman"/>
                          <a:ea typeface="Times New Roman"/>
                          <a:cs typeface="Times New Roman"/>
                          <a:sym typeface="Times New Roman"/>
                          <a:hlinkClick r:id="rId20" tooltip="https://formative.jmir.org/search?type=keyword&amp;term=participatory%20design&amp;precise=true"/>
                        </a:rPr>
                        <a:t>participatory design (89)</a:t>
                      </a:r>
                      <a:r>
                        <a:rPr lang="en-US" sz="1599">
                          <a:solidFill>
                            <a:srgbClr val="000000"/>
                          </a:solidFill>
                          <a:latin typeface="Times New Roman"/>
                          <a:ea typeface="Times New Roman"/>
                          <a:cs typeface="Times New Roman"/>
                          <a:sym typeface="Times New Roman"/>
                        </a:rPr>
                        <a:t>; </a:t>
                      </a:r>
                      <a:r>
                        <a:rPr lang="en-US" sz="1599" u="none" strike="noStrike">
                          <a:solidFill>
                            <a:srgbClr val="000000"/>
                          </a:solidFill>
                          <a:latin typeface="Times New Roman"/>
                          <a:ea typeface="Times New Roman"/>
                          <a:cs typeface="Times New Roman"/>
                          <a:sym typeface="Times New Roman"/>
                          <a:hlinkClick r:id="rId21" tooltip="https://formative.jmir.org/search?type=keyword&amp;term=low%20health%20literacy&amp;precise=true"/>
                        </a:rPr>
                        <a:t>low health literacy (2)</a:t>
                      </a:r>
                      <a:r>
                        <a:rPr lang="en-US" sz="1599">
                          <a:solidFill>
                            <a:srgbClr val="000000"/>
                          </a:solidFill>
                          <a:latin typeface="Times New Roman"/>
                          <a:ea typeface="Times New Roman"/>
                          <a:cs typeface="Times New Roman"/>
                          <a:sym typeface="Times New Roman"/>
                        </a:rPr>
                        <a:t>; </a:t>
                      </a:r>
                      <a:r>
                        <a:rPr lang="en-US" sz="1599" u="none" strike="noStrike">
                          <a:solidFill>
                            <a:srgbClr val="000000"/>
                          </a:solidFill>
                          <a:latin typeface="Times New Roman"/>
                          <a:ea typeface="Times New Roman"/>
                          <a:cs typeface="Times New Roman"/>
                          <a:sym typeface="Times New Roman"/>
                          <a:hlinkClick r:id="rId22" tooltip="https://formative.jmir.org/search?type=keyword&amp;term=eHealth&amp;precise=true"/>
                        </a:rPr>
                        <a:t>eHealth (1866)</a:t>
                      </a:r>
                      <a:r>
                        <a:rPr lang="en-US" sz="1599">
                          <a:solidFill>
                            <a:srgbClr val="000000"/>
                          </a:solidFill>
                          <a:latin typeface="Times New Roman"/>
                          <a:ea typeface="Times New Roman"/>
                          <a:cs typeface="Times New Roman"/>
                          <a:sym typeface="Times New Roman"/>
                        </a:rPr>
                        <a:t>; </a:t>
                      </a:r>
                      <a:r>
                        <a:rPr lang="en-US" sz="1599" u="none" strike="noStrike">
                          <a:solidFill>
                            <a:srgbClr val="000000"/>
                          </a:solidFill>
                          <a:latin typeface="Times New Roman"/>
                          <a:ea typeface="Times New Roman"/>
                          <a:cs typeface="Times New Roman"/>
                          <a:sym typeface="Times New Roman"/>
                          <a:hlinkClick r:id="rId23" tooltip="https://formative.jmir.org/search?type=keyword&amp;term=medication%20adherence&amp;precise=true"/>
                        </a:rPr>
                        <a:t>medication adherence (235)</a:t>
                      </a:r>
                      <a:r>
                        <a:rPr lang="en-US" sz="1599">
                          <a:solidFill>
                            <a:srgbClr val="000000"/>
                          </a:solidFill>
                          <a:latin typeface="Times New Roman"/>
                          <a:ea typeface="Times New Roman"/>
                          <a:cs typeface="Times New Roman"/>
                          <a:sym typeface="Times New Roman"/>
                        </a:rPr>
                        <a:t>; </a:t>
                      </a:r>
                      <a:r>
                        <a:rPr lang="en-US" sz="1599" u="none" strike="noStrike">
                          <a:solidFill>
                            <a:srgbClr val="000000"/>
                          </a:solidFill>
                          <a:latin typeface="Times New Roman"/>
                          <a:ea typeface="Times New Roman"/>
                          <a:cs typeface="Times New Roman"/>
                          <a:sym typeface="Times New Roman"/>
                          <a:hlinkClick r:id="rId24" tooltip="https://formative.jmir.org/search?type=keyword&amp;term=asthma&amp;precise=true"/>
                        </a:rPr>
                        <a:t>asthma (155)</a:t>
                      </a:r>
                      <a:r>
                        <a:rPr lang="en-US" sz="1599">
                          <a:solidFill>
                            <a:srgbClr val="000000"/>
                          </a:solidFill>
                          <a:latin typeface="Times New Roman"/>
                          <a:ea typeface="Times New Roman"/>
                          <a:cs typeface="Times New Roman"/>
                          <a:sym typeface="Times New Roman"/>
                        </a:rPr>
                        <a:t>; </a:t>
                      </a:r>
                      <a:r>
                        <a:rPr lang="en-US" sz="1599" u="none" strike="noStrike">
                          <a:solidFill>
                            <a:srgbClr val="000000"/>
                          </a:solidFill>
                          <a:latin typeface="Times New Roman"/>
                          <a:ea typeface="Times New Roman"/>
                          <a:cs typeface="Times New Roman"/>
                          <a:sym typeface="Times New Roman"/>
                          <a:hlinkClick r:id="rId25" tooltip="https://formative.jmir.org/search?type=keyword&amp;term=mHealth&amp;precise=true"/>
                        </a:rPr>
                        <a:t>mHealth (3015)</a:t>
                      </a:r>
                      <a:r>
                        <a:rPr lang="en-US" sz="1599">
                          <a:solidFill>
                            <a:srgbClr val="000000"/>
                          </a:solidFill>
                          <a:latin typeface="Times New Roman"/>
                          <a:ea typeface="Times New Roman"/>
                          <a:cs typeface="Times New Roman"/>
                          <a:sym typeface="Times New Roman"/>
                        </a:rPr>
                        <a:t>; </a:t>
                      </a:r>
                      <a:r>
                        <a:rPr lang="en-US" sz="1599" u="none" strike="noStrike">
                          <a:solidFill>
                            <a:srgbClr val="000000"/>
                          </a:solidFill>
                          <a:latin typeface="Times New Roman"/>
                          <a:ea typeface="Times New Roman"/>
                          <a:cs typeface="Times New Roman"/>
                          <a:sym typeface="Times New Roman"/>
                          <a:hlinkClick r:id="rId26" tooltip="https://formative.jmir.org/search?type=keyword&amp;term=health%20literacy&amp;precise=true"/>
                        </a:rPr>
                        <a:t>health literacy (276)</a:t>
                      </a:r>
                      <a:r>
                        <a:rPr lang="en-US" sz="1599">
                          <a:solidFill>
                            <a:srgbClr val="000000"/>
                          </a:solidFill>
                          <a:latin typeface="Times New Roman"/>
                          <a:ea typeface="Times New Roman"/>
                          <a:cs typeface="Times New Roman"/>
                          <a:sym typeface="Times New Roman"/>
                        </a:rPr>
                        <a:t>; </a:t>
                      </a:r>
                      <a:r>
                        <a:rPr lang="en-US" sz="1599" u="none" strike="noStrike">
                          <a:solidFill>
                            <a:srgbClr val="000000"/>
                          </a:solidFill>
                          <a:latin typeface="Times New Roman"/>
                          <a:ea typeface="Times New Roman"/>
                          <a:cs typeface="Times New Roman"/>
                          <a:sym typeface="Times New Roman"/>
                          <a:hlinkClick r:id="rId27" tooltip="https://formative.jmir.org/search?type=keyword&amp;term=participatory%20medicine&amp;precise=true"/>
                        </a:rPr>
                        <a:t>participatory medicine (24)</a:t>
                      </a:r>
                      <a:r>
                        <a:rPr lang="en-US" sz="1599">
                          <a:solidFill>
                            <a:srgbClr val="000000"/>
                          </a:solidFill>
                          <a:latin typeface="Times New Roman"/>
                          <a:ea typeface="Times New Roman"/>
                          <a:cs typeface="Times New Roman"/>
                          <a:sym typeface="Times New Roman"/>
                        </a:rPr>
                        <a:t>; </a:t>
                      </a:r>
                      <a:r>
                        <a:rPr lang="en-US" sz="1599" u="none" strike="noStrike">
                          <a:solidFill>
                            <a:srgbClr val="000000"/>
                          </a:solidFill>
                          <a:latin typeface="Times New Roman"/>
                          <a:ea typeface="Times New Roman"/>
                          <a:cs typeface="Times New Roman"/>
                          <a:sym typeface="Times New Roman"/>
                          <a:hlinkClick r:id="rId28" tooltip="https://formative.jmir.org/search?type=keyword&amp;term=health%20care&amp;precise=true"/>
                        </a:rPr>
                        <a:t>health care (447)</a:t>
                      </a:r>
                      <a:r>
                        <a:rPr lang="en-US" sz="1599">
                          <a:solidFill>
                            <a:srgbClr val="000000"/>
                          </a:solidFill>
                          <a:latin typeface="Times New Roman"/>
                          <a:ea typeface="Times New Roman"/>
                          <a:cs typeface="Times New Roman"/>
                          <a:sym typeface="Times New Roman"/>
                        </a:rPr>
                        <a:t>; </a:t>
                      </a:r>
                      <a:r>
                        <a:rPr lang="en-US" sz="1599" u="none" strike="noStrike">
                          <a:solidFill>
                            <a:srgbClr val="000000"/>
                          </a:solidFill>
                          <a:latin typeface="Times New Roman"/>
                          <a:ea typeface="Times New Roman"/>
                          <a:cs typeface="Times New Roman"/>
                          <a:sym typeface="Times New Roman"/>
                          <a:hlinkClick r:id="rId29" tooltip="https://formative.jmir.org/search?type=keyword&amp;term=medication&amp;precise=true"/>
                        </a:rPr>
                        <a:t>medication (34)</a:t>
                      </a:r>
                      <a:r>
                        <a:rPr lang="en-US" sz="1599">
                          <a:solidFill>
                            <a:srgbClr val="000000"/>
                          </a:solidFill>
                          <a:latin typeface="Times New Roman"/>
                          <a:ea typeface="Times New Roman"/>
                          <a:cs typeface="Times New Roman"/>
                          <a:sym typeface="Times New Roman"/>
                        </a:rPr>
                        <a:t> </a:t>
                      </a:r>
                      <a:endParaRPr lang="en-US" sz="1100"/>
                    </a:p>
                    <a:p>
                      <a:pPr algn="l">
                        <a:lnSpc>
                          <a:spcPts val="223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Times New Roman"/>
                          <a:ea typeface="Times New Roman"/>
                          <a:cs typeface="Times New Roman"/>
                          <a:sym typeface="Times New Roman"/>
                        </a:rPr>
                        <a:t>This study presents a participatory design approach to develop a digital medication adherence tool tailored for asthma patients with low health literacy. It emphasizes the importance of understanding the specific needs.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432624" y="42076"/>
            <a:ext cx="5885761" cy="1316817"/>
          </a:xfrm>
          <a:prstGeom prst="rect">
            <a:avLst/>
          </a:prstGeom>
        </p:spPr>
        <p:txBody>
          <a:bodyPr lIns="0" tIns="0" rIns="0" bIns="0" rtlCol="0" anchor="t">
            <a:spAutoFit/>
          </a:bodyPr>
          <a:lstStyle/>
          <a:p>
            <a:pPr algn="ctr">
              <a:lnSpc>
                <a:spcPts val="9699"/>
              </a:lnSpc>
              <a:spcBef>
                <a:spcPct val="0"/>
              </a:spcBef>
            </a:pPr>
            <a:r>
              <a:rPr lang="en-US" sz="6928" spc="-478">
                <a:solidFill>
                  <a:srgbClr val="000000"/>
                </a:solidFill>
                <a:latin typeface="Times New Roman"/>
                <a:ea typeface="Times New Roman"/>
                <a:cs typeface="Times New Roman"/>
                <a:sym typeface="Times New Roman"/>
              </a:rPr>
              <a:t>Literature Survey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91562" y="261938"/>
          <a:ext cx="17019011" cy="9839325"/>
        </p:xfrm>
        <a:graphic>
          <a:graphicData uri="http://schemas.openxmlformats.org/drawingml/2006/table">
            <a:tbl>
              <a:tblPr/>
              <a:tblGrid>
                <a:gridCol w="4256053">
                  <a:extLst>
                    <a:ext uri="{9D8B030D-6E8A-4147-A177-3AD203B41FA5}">
                      <a16:colId xmlns:a16="http://schemas.microsoft.com/office/drawing/2014/main" val="20000"/>
                    </a:ext>
                  </a:extLst>
                </a:gridCol>
                <a:gridCol w="2218966">
                  <a:extLst>
                    <a:ext uri="{9D8B030D-6E8A-4147-A177-3AD203B41FA5}">
                      <a16:colId xmlns:a16="http://schemas.microsoft.com/office/drawing/2014/main" val="20001"/>
                    </a:ext>
                  </a:extLst>
                </a:gridCol>
                <a:gridCol w="2863350">
                  <a:extLst>
                    <a:ext uri="{9D8B030D-6E8A-4147-A177-3AD203B41FA5}">
                      <a16:colId xmlns:a16="http://schemas.microsoft.com/office/drawing/2014/main" val="20002"/>
                    </a:ext>
                  </a:extLst>
                </a:gridCol>
                <a:gridCol w="3528522">
                  <a:extLst>
                    <a:ext uri="{9D8B030D-6E8A-4147-A177-3AD203B41FA5}">
                      <a16:colId xmlns:a16="http://schemas.microsoft.com/office/drawing/2014/main" val="20003"/>
                    </a:ext>
                  </a:extLst>
                </a:gridCol>
                <a:gridCol w="4152120">
                  <a:extLst>
                    <a:ext uri="{9D8B030D-6E8A-4147-A177-3AD203B41FA5}">
                      <a16:colId xmlns:a16="http://schemas.microsoft.com/office/drawing/2014/main" val="20004"/>
                    </a:ext>
                  </a:extLst>
                </a:gridCol>
              </a:tblGrid>
              <a:tr h="755400">
                <a:tc>
                  <a:txBody>
                    <a:bodyPr/>
                    <a:lstStyle/>
                    <a:p>
                      <a:pPr algn="ctr">
                        <a:lnSpc>
                          <a:spcPts val="2380"/>
                        </a:lnSpc>
                        <a:defRPr/>
                      </a:pPr>
                      <a:r>
                        <a:rPr lang="en-US" sz="1700">
                          <a:solidFill>
                            <a:srgbClr val="000000"/>
                          </a:solidFill>
                          <a:latin typeface="Times New Roman"/>
                          <a:ea typeface="Times New Roman"/>
                          <a:cs typeface="Times New Roman"/>
                          <a:sym typeface="Times New Roman"/>
                        </a:rPr>
                        <a:t>TITLE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b="1">
                          <a:solidFill>
                            <a:srgbClr val="000000"/>
                          </a:solidFill>
                          <a:latin typeface="Times New Roman Bold"/>
                          <a:ea typeface="Times New Roman Bold"/>
                          <a:cs typeface="Times New Roman Bold"/>
                          <a:sym typeface="Times New Roman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b="1">
                          <a:solidFill>
                            <a:srgbClr val="000000"/>
                          </a:solidFill>
                          <a:latin typeface="Times New Roman Bold"/>
                          <a:ea typeface="Times New Roman Bold"/>
                          <a:cs typeface="Times New Roman Bold"/>
                          <a:sym typeface="Times New Roman Bold"/>
                        </a:rPr>
                        <a:t>YEAR OF PUBLISH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b="1">
                          <a:solidFill>
                            <a:srgbClr val="000000"/>
                          </a:solidFill>
                          <a:latin typeface="Times New Roman Bold"/>
                          <a:ea typeface="Times New Roman Bold"/>
                          <a:cs typeface="Times New Roman Bold"/>
                          <a:sym typeface="Times New Roman Bold"/>
                        </a:rPr>
                        <a:t>KEYWORDS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b="1">
                          <a:solidFill>
                            <a:srgbClr val="000000"/>
                          </a:solidFill>
                          <a:latin typeface="Times New Roman Bold"/>
                          <a:ea typeface="Times New Roman Bold"/>
                          <a:cs typeface="Times New Roman Bold"/>
                          <a:sym typeface="Times New Roman Bold"/>
                        </a:rPr>
                        <a:t>DESCRIPTION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26783">
                <a:tc>
                  <a:txBody>
                    <a:bodyPr/>
                    <a:lstStyle/>
                    <a:p>
                      <a:pPr algn="l">
                        <a:lnSpc>
                          <a:spcPts val="2379"/>
                        </a:lnSpc>
                        <a:defRPr/>
                      </a:pPr>
                      <a:r>
                        <a:rPr lang="en-US" sz="1699">
                          <a:solidFill>
                            <a:srgbClr val="000000"/>
                          </a:solidFill>
                          <a:latin typeface="Times New Roman"/>
                          <a:ea typeface="Times New Roman"/>
                          <a:cs typeface="Times New Roman"/>
                          <a:sym typeface="Times New Roman"/>
                        </a:rPr>
                        <a:t>Use of Fitness and Nutrition Apps: Associations With Body Mass Index, Snacking, and Drinking Habits in Adolescents</a:t>
                      </a:r>
                      <a:endParaRPr lang="en-US" sz="1100"/>
                    </a:p>
                    <a:p>
                      <a:pPr algn="l">
                        <a:lnSpc>
                          <a:spcPts val="237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u="none" strike="noStrike">
                          <a:solidFill>
                            <a:srgbClr val="000000"/>
                          </a:solidFill>
                          <a:latin typeface="Times New Roman"/>
                          <a:ea typeface="Times New Roman"/>
                          <a:cs typeface="Times New Roman"/>
                          <a:sym typeface="Times New Roman"/>
                          <a:hlinkClick r:id="rId2" tooltip="https://mhealth.jmir.org/search?term=Jolien%20Vangeel&amp;type=author&amp;precise=true"/>
                        </a:rPr>
                        <a:t>Jolien Vangeel</a:t>
                      </a:r>
                      <a:r>
                        <a:rPr lang="en-US" sz="1699">
                          <a:solidFill>
                            <a:srgbClr val="000000"/>
                          </a:solidFill>
                          <a:latin typeface="Times New Roman"/>
                          <a:ea typeface="Times New Roman"/>
                          <a:cs typeface="Times New Roman"/>
                          <a:sym typeface="Times New Roman"/>
                        </a:rPr>
                        <a: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Times New Roman"/>
                          <a:ea typeface="Times New Roman"/>
                          <a:cs typeface="Times New Roman"/>
                          <a:sym typeface="Times New Roman"/>
                        </a:rPr>
                        <a:t>2021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u="sng">
                          <a:solidFill>
                            <a:srgbClr val="000000"/>
                          </a:solidFill>
                          <a:latin typeface="Times New Roman"/>
                          <a:ea typeface="Times New Roman"/>
                          <a:cs typeface="Times New Roman"/>
                          <a:sym typeface="Times New Roman"/>
                          <a:hlinkClick r:id="rId3" tooltip="https://mhealth.jmir.org/search?type=keyword&amp;term=mhealth"/>
                        </a:rPr>
                        <a:t>mhealth (3015)</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4" tooltip="https://mhealth.jmir.org/search?type=keyword&amp;term=adolescents"/>
                        </a:rPr>
                        <a:t>adolescents (379)</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5" tooltip="https://mhealth.jmir.org/search?type=keyword&amp;term=snacks"/>
                        </a:rPr>
                        <a:t>snacks (2)</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6" tooltip="https://mhealth.jmir.org/search?type=keyword&amp;term=beverages"/>
                        </a:rPr>
                        <a:t>beverages (2)</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7" tooltip="https://mhealth.jmir.org/search?type=keyword&amp;term=body%20mass%20index"/>
                        </a:rPr>
                        <a:t>body mass index (37)</a:t>
                      </a:r>
                      <a:r>
                        <a:rPr lang="en-US" sz="1699">
                          <a:solidFill>
                            <a:srgbClr val="000000"/>
                          </a:solidFill>
                          <a:latin typeface="Times New Roman"/>
                          <a:ea typeface="Times New Roman"/>
                          <a:cs typeface="Times New Roman"/>
                          <a:sym typeface="Times New Roman"/>
                        </a:rPr>
                        <a: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1A254C"/>
                          </a:solidFill>
                          <a:latin typeface="Times New Roman"/>
                          <a:ea typeface="Times New Roman"/>
                          <a:cs typeface="Times New Roman"/>
                          <a:sym typeface="Times New Roman"/>
                        </a:rPr>
                        <a:t>This research was conducted within the context of the Rewarding Healthy Food Choices Project , a multidisciplinary project that aims to investigate and improve the nutritional status of children and adolescents. The project combines rewarding paradigms with learning theory and typical behavior change techniques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41091">
                <a:tc>
                  <a:txBody>
                    <a:bodyPr/>
                    <a:lstStyle/>
                    <a:p>
                      <a:pPr algn="l">
                        <a:lnSpc>
                          <a:spcPts val="2380"/>
                        </a:lnSpc>
                        <a:defRPr/>
                      </a:pPr>
                      <a:r>
                        <a:rPr lang="en-US" sz="1700">
                          <a:solidFill>
                            <a:srgbClr val="1A254C"/>
                          </a:solidFill>
                          <a:latin typeface="Times New Roman"/>
                          <a:ea typeface="Times New Roman"/>
                          <a:cs typeface="Times New Roman"/>
                          <a:sym typeface="Times New Roman"/>
                        </a:rPr>
                        <a:t>The Effect of Wearable Tracking Devices on Cardiorespiratory Fitness Among Inactive Adults: Crossover Study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u="none" strike="noStrike">
                          <a:solidFill>
                            <a:srgbClr val="000000"/>
                          </a:solidFill>
                          <a:latin typeface="Times New Roman"/>
                          <a:ea typeface="Times New Roman"/>
                          <a:cs typeface="Times New Roman"/>
                          <a:sym typeface="Times New Roman"/>
                          <a:hlinkClick r:id="rId8" tooltip="https://cardio.jmir.org/search?term=Lisbeth%20Hoejkjaer%20Larsen&amp;type=author&amp;precise=true"/>
                        </a:rPr>
                        <a:t>Lisbeth Hoejkjaer Larsen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Times New Roman"/>
                          <a:ea typeface="Times New Roman"/>
                          <a:cs typeface="Times New Roman"/>
                          <a:sym typeface="Times New Roman"/>
                        </a:rPr>
                        <a:t>2022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u="sng">
                          <a:solidFill>
                            <a:srgbClr val="000000"/>
                          </a:solidFill>
                          <a:latin typeface="Times New Roman"/>
                          <a:ea typeface="Times New Roman"/>
                          <a:cs typeface="Times New Roman"/>
                          <a:sym typeface="Times New Roman"/>
                          <a:hlinkClick r:id="rId9" tooltip="https://cardio.jmir.org/search?type=keyword&amp;term=activity%20tracking&amp;precise=true"/>
                        </a:rPr>
                        <a:t>activity tracking (3)</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10" tooltip="https://cardio.jmir.org/search?type=keyword&amp;term=cardiorespiratory%20fitness&amp;precise=true"/>
                        </a:rPr>
                        <a:t>cardiorespiratory fitness (20)</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11" tooltip="https://cardio.jmir.org/search?type=keyword&amp;term=mHealth&amp;precise=true"/>
                        </a:rPr>
                        <a:t>mHealth (3015)</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12" tooltip="https://cardio.jmir.org/search?type=keyword&amp;term=mobile%20health&amp;precise=true"/>
                        </a:rPr>
                        <a:t>mobile health (1710)</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13" tooltip="https://cardio.jmir.org/search?type=keyword&amp;term=motivation&amp;precise=true"/>
                        </a:rPr>
                        <a:t>motivation (151)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1A254C"/>
                          </a:solidFill>
                          <a:latin typeface="Times New Roman"/>
                          <a:ea typeface="Times New Roman"/>
                          <a:cs typeface="Times New Roman"/>
                          <a:sym typeface="Times New Roman"/>
                        </a:rPr>
                        <a:t>In this study, no associations were found between adoption of the WTD and age, gender, personality, or education (explored with partial least squares regression analysis).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16051">
                <a:tc>
                  <a:txBody>
                    <a:bodyPr/>
                    <a:lstStyle/>
                    <a:p>
                      <a:pPr algn="l">
                        <a:lnSpc>
                          <a:spcPts val="2380"/>
                        </a:lnSpc>
                        <a:defRPr/>
                      </a:pPr>
                      <a:r>
                        <a:rPr lang="en-US" sz="1700">
                          <a:solidFill>
                            <a:srgbClr val="1A254C"/>
                          </a:solidFill>
                          <a:latin typeface="Times New Roman"/>
                          <a:ea typeface="Times New Roman"/>
                          <a:cs typeface="Times New Roman"/>
                          <a:sym typeface="Times New Roman"/>
                        </a:rPr>
                        <a:t>Health Information Seeking From an Intelligent Web-Based Symptom Checker: Cross-sectional Questionnaire Study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u="none" strike="noStrike">
                          <a:solidFill>
                            <a:srgbClr val="000000"/>
                          </a:solidFill>
                          <a:latin typeface="Times New Roman"/>
                          <a:ea typeface="Times New Roman"/>
                          <a:cs typeface="Times New Roman"/>
                          <a:sym typeface="Times New Roman"/>
                          <a:hlinkClick r:id="rId14" tooltip="https://www.jmir.org/search?term=Kimberly%20Arellano%20Carmona&amp;type=author&amp;precise=true"/>
                        </a:rPr>
                        <a:t>Kimberly Arellano Carmona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Times New Roman"/>
                          <a:ea typeface="Times New Roman"/>
                          <a:cs typeface="Times New Roman"/>
                          <a:sym typeface="Times New Roman"/>
                        </a:rPr>
                        <a:t>2022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u="sng">
                          <a:solidFill>
                            <a:srgbClr val="000000"/>
                          </a:solidFill>
                          <a:latin typeface="Times New Roman"/>
                          <a:ea typeface="Times New Roman"/>
                          <a:cs typeface="Times New Roman"/>
                          <a:sym typeface="Times New Roman"/>
                          <a:hlinkClick r:id="rId15" tooltip="https://www.jmir.org/search?type=keyword&amp;term=artificial%20intelligence&amp;precise=true"/>
                        </a:rPr>
                        <a:t>artificial intelligence (1084)</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16" tooltip="https://www.jmir.org/search?type=keyword&amp;term=medical%20information%20system&amp;precise=true"/>
                        </a:rPr>
                        <a:t>medical information system (4)</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17" tooltip="https://www.jmir.org/search?type=keyword&amp;term=digital%20divide&amp;precise=true"/>
                        </a:rPr>
                        <a:t>digital divide (103)</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18" tooltip="https://www.jmir.org/search?type=keyword&amp;term=information%20inequality&amp;precise=true"/>
                        </a:rPr>
                        <a:t>information inequality (1)</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19" tooltip="https://www.jmir.org/search?type=keyword&amp;term=digital%20epidemiology&amp;precise=true"/>
                        </a:rPr>
                        <a:t>digital epidemiology (29)</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20" tooltip="https://www.jmir.org/search?type=keyword&amp;term=symptom%20checker&amp;precise=true"/>
                        </a:rPr>
                        <a:t>symptom checker (29)</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21" tooltip="https://www.jmir.org/search?type=keyword&amp;term=digital%20health&amp;precise=true"/>
                        </a:rPr>
                        <a:t>digital health (1859)</a:t>
                      </a:r>
                      <a:r>
                        <a:rPr lang="en-US" sz="1699">
                          <a:solidFill>
                            <a:srgbClr val="000000"/>
                          </a:solidFill>
                          <a:latin typeface="Times New Roman"/>
                          <a:ea typeface="Times New Roman"/>
                          <a:cs typeface="Times New Roman"/>
                          <a:sym typeface="Times New Roman"/>
                        </a:rPr>
                        <a:t>; </a:t>
                      </a:r>
                      <a:r>
                        <a:rPr lang="en-US" sz="1699" u="none" strike="noStrike">
                          <a:solidFill>
                            <a:srgbClr val="000000"/>
                          </a:solidFill>
                          <a:latin typeface="Times New Roman"/>
                          <a:ea typeface="Times New Roman"/>
                          <a:cs typeface="Times New Roman"/>
                          <a:sym typeface="Times New Roman"/>
                          <a:hlinkClick r:id="rId22" tooltip="https://www.jmir.org/search?type=keyword&amp;term=eHealth&amp;precise=true"/>
                        </a:rPr>
                        <a:t>eHealth (1866)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1A254C"/>
                          </a:solidFill>
                          <a:latin typeface="Times New Roman"/>
                          <a:ea typeface="Times New Roman"/>
                          <a:cs typeface="Times New Roman"/>
                          <a:sym typeface="Times New Roman"/>
                        </a:rPr>
                        <a:t>This study sought to understand who uses web-based AI-powered symptom checkers and for what purposes. The demographic profile of Buoy users was similar to that described in other studies of web-based health information seekers, suggesting that older, marginalized groups continue to be digitally excluded. Consistent with data on internet-based health-seeking behaviors more generally most Buoy users were middle-aged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2898296" y="-2409370"/>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39955" y="6303446"/>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754071" y="2618303"/>
            <a:ext cx="5076456" cy="5908529"/>
            <a:chOff x="0" y="0"/>
            <a:chExt cx="6362700" cy="7405599"/>
          </a:xfrm>
        </p:grpSpPr>
        <p:sp>
          <p:nvSpPr>
            <p:cNvPr id="5" name="Freeform 5"/>
            <p:cNvSpPr/>
            <p:nvPr/>
          </p:nvSpPr>
          <p:spPr>
            <a:xfrm>
              <a:off x="6350" y="7151"/>
              <a:ext cx="6350013" cy="7391311"/>
            </a:xfrm>
            <a:custGeom>
              <a:avLst/>
              <a:gdLst/>
              <a:ahLst/>
              <a:cxnLst/>
              <a:rect l="l" t="t" r="r" b="b"/>
              <a:pathLst>
                <a:path w="6350013" h="7391311">
                  <a:moveTo>
                    <a:pt x="6350000" y="6172303"/>
                  </a:moveTo>
                  <a:cubicBezTo>
                    <a:pt x="6350000" y="6845541"/>
                    <a:pt x="5865419" y="7391311"/>
                    <a:pt x="5267617" y="7391311"/>
                  </a:cubicBezTo>
                  <a:lnTo>
                    <a:pt x="1082383" y="7391311"/>
                  </a:lnTo>
                  <a:cubicBezTo>
                    <a:pt x="484594" y="7391311"/>
                    <a:pt x="0" y="6845556"/>
                    <a:pt x="0" y="6172303"/>
                  </a:cubicBezTo>
                  <a:lnTo>
                    <a:pt x="0" y="1218994"/>
                  </a:lnTo>
                  <a:cubicBezTo>
                    <a:pt x="0" y="545756"/>
                    <a:pt x="484581" y="0"/>
                    <a:pt x="1082383" y="0"/>
                  </a:cubicBezTo>
                  <a:lnTo>
                    <a:pt x="5267630" y="0"/>
                  </a:lnTo>
                  <a:cubicBezTo>
                    <a:pt x="5865419" y="0"/>
                    <a:pt x="6350013" y="545756"/>
                    <a:pt x="6350013" y="1218994"/>
                  </a:cubicBezTo>
                  <a:lnTo>
                    <a:pt x="6350013" y="6172303"/>
                  </a:lnTo>
                  <a:close/>
                </a:path>
              </a:pathLst>
            </a:custGeom>
            <a:blipFill>
              <a:blip r:embed="rId4"/>
              <a:stretch>
                <a:fillRect l="-37455" t="-96" r="-37480" b="-97"/>
              </a:stretch>
            </a:blipFill>
          </p:spPr>
        </p:sp>
      </p:grpSp>
      <p:sp>
        <p:nvSpPr>
          <p:cNvPr id="6" name="Freeform 6"/>
          <p:cNvSpPr/>
          <p:nvPr/>
        </p:nvSpPr>
        <p:spPr>
          <a:xfrm>
            <a:off x="10201032" y="-5030267"/>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6829882" y="2239926"/>
            <a:ext cx="10682707" cy="7018374"/>
            <a:chOff x="0" y="0"/>
            <a:chExt cx="3019945" cy="1984057"/>
          </a:xfrm>
        </p:grpSpPr>
        <p:sp>
          <p:nvSpPr>
            <p:cNvPr id="8" name="Freeform 8"/>
            <p:cNvSpPr/>
            <p:nvPr/>
          </p:nvSpPr>
          <p:spPr>
            <a:xfrm>
              <a:off x="0" y="0"/>
              <a:ext cx="3019945" cy="1984058"/>
            </a:xfrm>
            <a:custGeom>
              <a:avLst/>
              <a:gdLst/>
              <a:ahLst/>
              <a:cxnLst/>
              <a:rect l="l" t="t" r="r" b="b"/>
              <a:pathLst>
                <a:path w="3019945" h="1984058">
                  <a:moveTo>
                    <a:pt x="2895485" y="1984057"/>
                  </a:moveTo>
                  <a:lnTo>
                    <a:pt x="124460" y="1984057"/>
                  </a:lnTo>
                  <a:cubicBezTo>
                    <a:pt x="55880" y="1984057"/>
                    <a:pt x="0" y="1928177"/>
                    <a:pt x="0" y="1859597"/>
                  </a:cubicBezTo>
                  <a:lnTo>
                    <a:pt x="0" y="124460"/>
                  </a:lnTo>
                  <a:cubicBezTo>
                    <a:pt x="0" y="55880"/>
                    <a:pt x="55880" y="0"/>
                    <a:pt x="124460" y="0"/>
                  </a:cubicBezTo>
                  <a:lnTo>
                    <a:pt x="2895485" y="0"/>
                  </a:lnTo>
                  <a:cubicBezTo>
                    <a:pt x="2964065" y="0"/>
                    <a:pt x="3019945" y="55880"/>
                    <a:pt x="3019945" y="124460"/>
                  </a:cubicBezTo>
                  <a:lnTo>
                    <a:pt x="3019945" y="1859598"/>
                  </a:lnTo>
                  <a:cubicBezTo>
                    <a:pt x="3019945" y="1928177"/>
                    <a:pt x="2964065" y="1984058"/>
                    <a:pt x="2895485" y="1984058"/>
                  </a:cubicBezTo>
                  <a:close/>
                </a:path>
              </a:pathLst>
            </a:custGeom>
            <a:solidFill>
              <a:srgbClr val="12294E">
                <a:alpha val="84706"/>
              </a:srgbClr>
            </a:solidFill>
          </p:spPr>
        </p:sp>
      </p:grpSp>
      <p:sp>
        <p:nvSpPr>
          <p:cNvPr id="9" name="Freeform 9"/>
          <p:cNvSpPr/>
          <p:nvPr/>
        </p:nvSpPr>
        <p:spPr>
          <a:xfrm>
            <a:off x="-2898296" y="543167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AutoShape 10"/>
          <p:cNvSpPr/>
          <p:nvPr/>
        </p:nvSpPr>
        <p:spPr>
          <a:xfrm>
            <a:off x="754071" y="1845292"/>
            <a:ext cx="915527" cy="0"/>
          </a:xfrm>
          <a:prstGeom prst="line">
            <a:avLst/>
          </a:prstGeom>
          <a:ln w="180975" cap="rnd">
            <a:solidFill>
              <a:srgbClr val="12294E"/>
            </a:solidFill>
            <a:prstDash val="solid"/>
            <a:headEnd type="none" w="sm" len="sm"/>
            <a:tailEnd type="none" w="sm" len="sm"/>
          </a:ln>
        </p:spPr>
      </p:sp>
      <p:sp>
        <p:nvSpPr>
          <p:cNvPr id="11" name="TextBox 11"/>
          <p:cNvSpPr txBox="1"/>
          <p:nvPr/>
        </p:nvSpPr>
        <p:spPr>
          <a:xfrm>
            <a:off x="754071" y="284366"/>
            <a:ext cx="8697063" cy="1126686"/>
          </a:xfrm>
          <a:prstGeom prst="rect">
            <a:avLst/>
          </a:prstGeom>
        </p:spPr>
        <p:txBody>
          <a:bodyPr lIns="0" tIns="0" rIns="0" bIns="0" rtlCol="0" anchor="t">
            <a:spAutoFit/>
          </a:bodyPr>
          <a:lstStyle/>
          <a:p>
            <a:pPr algn="l">
              <a:lnSpc>
                <a:spcPts val="6977"/>
              </a:lnSpc>
            </a:pPr>
            <a:r>
              <a:rPr lang="en-US" sz="8019" b="1" spc="-553">
                <a:solidFill>
                  <a:srgbClr val="12294E"/>
                </a:solidFill>
                <a:latin typeface="Times New Roman Bold"/>
                <a:ea typeface="Times New Roman Bold"/>
                <a:cs typeface="Times New Roman Bold"/>
                <a:sym typeface="Times New Roman Bold"/>
              </a:rPr>
              <a:t>Problem Statement</a:t>
            </a:r>
          </a:p>
        </p:txBody>
      </p:sp>
      <p:sp>
        <p:nvSpPr>
          <p:cNvPr id="12" name="TextBox 12"/>
          <p:cNvSpPr txBox="1"/>
          <p:nvPr/>
        </p:nvSpPr>
        <p:spPr>
          <a:xfrm>
            <a:off x="7162239" y="2764963"/>
            <a:ext cx="9830083" cy="5270005"/>
          </a:xfrm>
          <a:prstGeom prst="rect">
            <a:avLst/>
          </a:prstGeom>
        </p:spPr>
        <p:txBody>
          <a:bodyPr lIns="0" tIns="0" rIns="0" bIns="0" rtlCol="0" anchor="t">
            <a:spAutoFit/>
          </a:bodyPr>
          <a:lstStyle/>
          <a:p>
            <a:pPr algn="just">
              <a:lnSpc>
                <a:spcPts val="4577"/>
              </a:lnSpc>
            </a:pPr>
            <a:r>
              <a:rPr lang="en-US" sz="3269" spc="-225">
                <a:solidFill>
                  <a:srgbClr val="FFFFFF"/>
                </a:solidFill>
                <a:latin typeface="Times New Roman"/>
                <a:ea typeface="Times New Roman"/>
                <a:cs typeface="Times New Roman"/>
                <a:sym typeface="Times New Roman"/>
              </a:rPr>
              <a:t>Many people struggle to maintain regular health check-ups and access timely medical advice due to busy schedules and overwhelming online health information. This results in delayed detection of health issues and inadequate preventive care. A solution is needed to analyze users' health data to predict risks, provide timely advice, and suggest appropriate doctors. This would enable proactive health management, reduce healthcare burdens, and improve overall outcomes through early interventions.</a:t>
            </a:r>
          </a:p>
        </p:txBody>
      </p:sp>
      <p:sp>
        <p:nvSpPr>
          <p:cNvPr id="13" name="Freeform 13"/>
          <p:cNvSpPr/>
          <p:nvPr/>
        </p:nvSpPr>
        <p:spPr>
          <a:xfrm>
            <a:off x="4333706" y="7790443"/>
            <a:ext cx="2114065" cy="2114065"/>
          </a:xfrm>
          <a:custGeom>
            <a:avLst/>
            <a:gdLst/>
            <a:ahLst/>
            <a:cxnLst/>
            <a:rect l="l" t="t" r="r" b="b"/>
            <a:pathLst>
              <a:path w="2114065" h="2114065">
                <a:moveTo>
                  <a:pt x="0" y="0"/>
                </a:moveTo>
                <a:lnTo>
                  <a:pt x="2114065" y="0"/>
                </a:lnTo>
                <a:lnTo>
                  <a:pt x="2114065" y="2114065"/>
                </a:lnTo>
                <a:lnTo>
                  <a:pt x="0" y="2114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2898296" y="-2409370"/>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39955" y="6303446"/>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01032" y="-5030267"/>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162239" y="3901861"/>
            <a:ext cx="9830083" cy="5541083"/>
            <a:chOff x="0" y="0"/>
            <a:chExt cx="10618167" cy="5985316"/>
          </a:xfrm>
        </p:grpSpPr>
        <p:sp>
          <p:nvSpPr>
            <p:cNvPr id="6" name="Freeform 6"/>
            <p:cNvSpPr/>
            <p:nvPr/>
          </p:nvSpPr>
          <p:spPr>
            <a:xfrm>
              <a:off x="0" y="0"/>
              <a:ext cx="10616972" cy="5985316"/>
            </a:xfrm>
            <a:custGeom>
              <a:avLst/>
              <a:gdLst/>
              <a:ahLst/>
              <a:cxnLst/>
              <a:rect l="l" t="t" r="r" b="b"/>
              <a:pathLst>
                <a:path w="10616972" h="5985316">
                  <a:moveTo>
                    <a:pt x="0" y="5489732"/>
                  </a:moveTo>
                  <a:lnTo>
                    <a:pt x="0" y="495584"/>
                  </a:lnTo>
                  <a:cubicBezTo>
                    <a:pt x="0" y="221457"/>
                    <a:pt x="220988" y="0"/>
                    <a:pt x="494535" y="0"/>
                  </a:cubicBezTo>
                  <a:lnTo>
                    <a:pt x="10122438" y="0"/>
                  </a:lnTo>
                  <a:cubicBezTo>
                    <a:pt x="10395984" y="0"/>
                    <a:pt x="10616972" y="221457"/>
                    <a:pt x="10616972" y="495584"/>
                  </a:cubicBezTo>
                  <a:lnTo>
                    <a:pt x="10616972" y="5488534"/>
                  </a:lnTo>
                  <a:cubicBezTo>
                    <a:pt x="10616972" y="5762662"/>
                    <a:pt x="10395984" y="5984119"/>
                    <a:pt x="10122438" y="5984119"/>
                  </a:cubicBezTo>
                  <a:lnTo>
                    <a:pt x="494535" y="5984119"/>
                  </a:lnTo>
                  <a:cubicBezTo>
                    <a:pt x="222182" y="5985316"/>
                    <a:pt x="0" y="5763859"/>
                    <a:pt x="0" y="5489732"/>
                  </a:cubicBezTo>
                  <a:close/>
                </a:path>
              </a:pathLst>
            </a:custGeom>
            <a:blipFill>
              <a:blip r:embed="rId6"/>
              <a:stretch>
                <a:fillRect t="-8991" b="-8991"/>
              </a:stretch>
            </a:blipFill>
          </p:spPr>
        </p:sp>
      </p:grpSp>
      <p:sp>
        <p:nvSpPr>
          <p:cNvPr id="7" name="Freeform 7"/>
          <p:cNvSpPr/>
          <p:nvPr/>
        </p:nvSpPr>
        <p:spPr>
          <a:xfrm>
            <a:off x="-2898296" y="543167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942636" y="4240312"/>
            <a:ext cx="14202600" cy="5202632"/>
            <a:chOff x="0" y="0"/>
            <a:chExt cx="4015000" cy="1470757"/>
          </a:xfrm>
        </p:grpSpPr>
        <p:sp>
          <p:nvSpPr>
            <p:cNvPr id="9" name="Freeform 9"/>
            <p:cNvSpPr/>
            <p:nvPr/>
          </p:nvSpPr>
          <p:spPr>
            <a:xfrm>
              <a:off x="0" y="0"/>
              <a:ext cx="4015001" cy="1470757"/>
            </a:xfrm>
            <a:custGeom>
              <a:avLst/>
              <a:gdLst/>
              <a:ahLst/>
              <a:cxnLst/>
              <a:rect l="l" t="t" r="r" b="b"/>
              <a:pathLst>
                <a:path w="4015001" h="1470757">
                  <a:moveTo>
                    <a:pt x="3890540" y="1470757"/>
                  </a:moveTo>
                  <a:lnTo>
                    <a:pt x="124460" y="1470757"/>
                  </a:lnTo>
                  <a:cubicBezTo>
                    <a:pt x="55880" y="1470757"/>
                    <a:pt x="0" y="1414877"/>
                    <a:pt x="0" y="1346297"/>
                  </a:cubicBezTo>
                  <a:lnTo>
                    <a:pt x="0" y="124460"/>
                  </a:lnTo>
                  <a:cubicBezTo>
                    <a:pt x="0" y="55880"/>
                    <a:pt x="55880" y="0"/>
                    <a:pt x="124460" y="0"/>
                  </a:cubicBezTo>
                  <a:lnTo>
                    <a:pt x="3890540" y="0"/>
                  </a:lnTo>
                  <a:cubicBezTo>
                    <a:pt x="3959120" y="0"/>
                    <a:pt x="4015001" y="55880"/>
                    <a:pt x="4015001" y="124460"/>
                  </a:cubicBezTo>
                  <a:lnTo>
                    <a:pt x="4015001" y="1346297"/>
                  </a:lnTo>
                  <a:cubicBezTo>
                    <a:pt x="4015001" y="1414877"/>
                    <a:pt x="3959120" y="1470757"/>
                    <a:pt x="3890540" y="1470757"/>
                  </a:cubicBezTo>
                  <a:close/>
                </a:path>
              </a:pathLst>
            </a:custGeom>
            <a:solidFill>
              <a:srgbClr val="12294E">
                <a:alpha val="84706"/>
              </a:srgbClr>
            </a:solidFill>
          </p:spPr>
        </p:sp>
      </p:grpSp>
      <p:sp>
        <p:nvSpPr>
          <p:cNvPr id="10" name="AutoShape 10"/>
          <p:cNvSpPr/>
          <p:nvPr/>
        </p:nvSpPr>
        <p:spPr>
          <a:xfrm>
            <a:off x="754071" y="1941470"/>
            <a:ext cx="915527" cy="0"/>
          </a:xfrm>
          <a:prstGeom prst="line">
            <a:avLst/>
          </a:prstGeom>
          <a:ln w="180975" cap="rnd">
            <a:solidFill>
              <a:srgbClr val="12294E"/>
            </a:solidFill>
            <a:prstDash val="solid"/>
            <a:headEnd type="none" w="sm" len="sm"/>
            <a:tailEnd type="none" w="sm" len="sm"/>
          </a:ln>
        </p:spPr>
      </p:sp>
      <p:sp>
        <p:nvSpPr>
          <p:cNvPr id="11" name="TextBox 11"/>
          <p:cNvSpPr txBox="1"/>
          <p:nvPr/>
        </p:nvSpPr>
        <p:spPr>
          <a:xfrm>
            <a:off x="815433" y="730261"/>
            <a:ext cx="7513089" cy="1126686"/>
          </a:xfrm>
          <a:prstGeom prst="rect">
            <a:avLst/>
          </a:prstGeom>
        </p:spPr>
        <p:txBody>
          <a:bodyPr lIns="0" tIns="0" rIns="0" bIns="0" rtlCol="0" anchor="t">
            <a:spAutoFit/>
          </a:bodyPr>
          <a:lstStyle/>
          <a:p>
            <a:pPr algn="l">
              <a:lnSpc>
                <a:spcPts val="6977"/>
              </a:lnSpc>
            </a:pPr>
            <a:r>
              <a:rPr lang="en-US" sz="8019" spc="-553">
                <a:solidFill>
                  <a:srgbClr val="12294E"/>
                </a:solidFill>
                <a:latin typeface="Times New Roman"/>
                <a:ea typeface="Times New Roman"/>
                <a:cs typeface="Times New Roman"/>
                <a:sym typeface="Times New Roman"/>
              </a:rPr>
              <a:t>Existing Methods</a:t>
            </a:r>
          </a:p>
        </p:txBody>
      </p:sp>
      <p:sp>
        <p:nvSpPr>
          <p:cNvPr id="12" name="TextBox 12"/>
          <p:cNvSpPr txBox="1"/>
          <p:nvPr/>
        </p:nvSpPr>
        <p:spPr>
          <a:xfrm>
            <a:off x="2322361" y="4991100"/>
            <a:ext cx="10484337" cy="3482442"/>
          </a:xfrm>
          <a:prstGeom prst="rect">
            <a:avLst/>
          </a:prstGeom>
        </p:spPr>
        <p:txBody>
          <a:bodyPr lIns="0" tIns="0" rIns="0" bIns="0" rtlCol="0" anchor="t">
            <a:spAutoFit/>
          </a:bodyPr>
          <a:lstStyle/>
          <a:p>
            <a:pPr algn="l">
              <a:lnSpc>
                <a:spcPts val="5454"/>
              </a:lnSpc>
            </a:pPr>
            <a:r>
              <a:rPr lang="en-US" sz="3895" spc="-268">
                <a:solidFill>
                  <a:srgbClr val="FFFFFF"/>
                </a:solidFill>
                <a:latin typeface="Times New Roman"/>
                <a:ea typeface="Times New Roman"/>
                <a:cs typeface="Times New Roman"/>
                <a:sym typeface="Times New Roman"/>
              </a:rPr>
              <a:t>AI-powered symptom checkers allow users to input symptoms and receive possible diagnoses. These tools are built on extensive medical knowledge databases, often integrating machine learning algorithms to improve accuracy over time.</a:t>
            </a:r>
          </a:p>
        </p:txBody>
      </p:sp>
      <p:sp>
        <p:nvSpPr>
          <p:cNvPr id="13" name="Freeform 13"/>
          <p:cNvSpPr/>
          <p:nvPr/>
        </p:nvSpPr>
        <p:spPr>
          <a:xfrm>
            <a:off x="15145235" y="884438"/>
            <a:ext cx="2114065" cy="2114065"/>
          </a:xfrm>
          <a:custGeom>
            <a:avLst/>
            <a:gdLst/>
            <a:ahLst/>
            <a:cxnLst/>
            <a:rect l="l" t="t" r="r" b="b"/>
            <a:pathLst>
              <a:path w="2114065" h="2114065">
                <a:moveTo>
                  <a:pt x="0" y="0"/>
                </a:moveTo>
                <a:lnTo>
                  <a:pt x="2114065" y="0"/>
                </a:lnTo>
                <a:lnTo>
                  <a:pt x="2114065" y="2114065"/>
                </a:lnTo>
                <a:lnTo>
                  <a:pt x="0" y="2114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754071" y="2632372"/>
            <a:ext cx="8736580" cy="1126686"/>
          </a:xfrm>
          <a:prstGeom prst="rect">
            <a:avLst/>
          </a:prstGeom>
        </p:spPr>
        <p:txBody>
          <a:bodyPr lIns="0" tIns="0" rIns="0" bIns="0" rtlCol="0" anchor="t">
            <a:spAutoFit/>
          </a:bodyPr>
          <a:lstStyle/>
          <a:p>
            <a:pPr algn="l">
              <a:lnSpc>
                <a:spcPts val="6977"/>
              </a:lnSpc>
            </a:pPr>
            <a:r>
              <a:rPr lang="en-US" sz="8019" spc="-553">
                <a:solidFill>
                  <a:srgbClr val="12294E"/>
                </a:solidFill>
                <a:latin typeface="Times New Roman"/>
                <a:ea typeface="Times New Roman"/>
                <a:cs typeface="Times New Roman"/>
                <a:sym typeface="Times New Roman"/>
              </a:rPr>
              <a:t>Symptom Checker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2898296" y="-2409370"/>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39955" y="6303446"/>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01032" y="-5030267"/>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162239" y="3901861"/>
            <a:ext cx="9830083" cy="5541083"/>
            <a:chOff x="0" y="0"/>
            <a:chExt cx="10618167" cy="5985316"/>
          </a:xfrm>
        </p:grpSpPr>
        <p:sp>
          <p:nvSpPr>
            <p:cNvPr id="6" name="Freeform 6"/>
            <p:cNvSpPr/>
            <p:nvPr/>
          </p:nvSpPr>
          <p:spPr>
            <a:xfrm>
              <a:off x="0" y="0"/>
              <a:ext cx="10616972" cy="5985316"/>
            </a:xfrm>
            <a:custGeom>
              <a:avLst/>
              <a:gdLst/>
              <a:ahLst/>
              <a:cxnLst/>
              <a:rect l="l" t="t" r="r" b="b"/>
              <a:pathLst>
                <a:path w="10616972" h="5985316">
                  <a:moveTo>
                    <a:pt x="0" y="5489732"/>
                  </a:moveTo>
                  <a:lnTo>
                    <a:pt x="0" y="495584"/>
                  </a:lnTo>
                  <a:cubicBezTo>
                    <a:pt x="0" y="221457"/>
                    <a:pt x="220988" y="0"/>
                    <a:pt x="494535" y="0"/>
                  </a:cubicBezTo>
                  <a:lnTo>
                    <a:pt x="10122438" y="0"/>
                  </a:lnTo>
                  <a:cubicBezTo>
                    <a:pt x="10395984" y="0"/>
                    <a:pt x="10616972" y="221457"/>
                    <a:pt x="10616972" y="495584"/>
                  </a:cubicBezTo>
                  <a:lnTo>
                    <a:pt x="10616972" y="5488534"/>
                  </a:lnTo>
                  <a:cubicBezTo>
                    <a:pt x="10616972" y="5762662"/>
                    <a:pt x="10395984" y="5984119"/>
                    <a:pt x="10122438" y="5984119"/>
                  </a:cubicBezTo>
                  <a:lnTo>
                    <a:pt x="494535" y="5984119"/>
                  </a:lnTo>
                  <a:cubicBezTo>
                    <a:pt x="222182" y="5985316"/>
                    <a:pt x="0" y="5763859"/>
                    <a:pt x="0" y="5489732"/>
                  </a:cubicBezTo>
                  <a:close/>
                </a:path>
              </a:pathLst>
            </a:custGeom>
            <a:blipFill>
              <a:blip r:embed="rId6"/>
              <a:stretch>
                <a:fillRect t="-8991" b="-8991"/>
              </a:stretch>
            </a:blipFill>
          </p:spPr>
        </p:sp>
      </p:grpSp>
      <p:sp>
        <p:nvSpPr>
          <p:cNvPr id="7" name="Freeform 7"/>
          <p:cNvSpPr/>
          <p:nvPr/>
        </p:nvSpPr>
        <p:spPr>
          <a:xfrm>
            <a:off x="-2898296" y="543167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942636" y="4043752"/>
            <a:ext cx="14202600" cy="5399192"/>
            <a:chOff x="0" y="0"/>
            <a:chExt cx="4015000" cy="1526323"/>
          </a:xfrm>
        </p:grpSpPr>
        <p:sp>
          <p:nvSpPr>
            <p:cNvPr id="9" name="Freeform 9"/>
            <p:cNvSpPr/>
            <p:nvPr/>
          </p:nvSpPr>
          <p:spPr>
            <a:xfrm>
              <a:off x="0" y="0"/>
              <a:ext cx="4015001" cy="1526324"/>
            </a:xfrm>
            <a:custGeom>
              <a:avLst/>
              <a:gdLst/>
              <a:ahLst/>
              <a:cxnLst/>
              <a:rect l="l" t="t" r="r" b="b"/>
              <a:pathLst>
                <a:path w="4015001" h="1526324">
                  <a:moveTo>
                    <a:pt x="3890540" y="1526323"/>
                  </a:moveTo>
                  <a:lnTo>
                    <a:pt x="124460" y="1526323"/>
                  </a:lnTo>
                  <a:cubicBezTo>
                    <a:pt x="55880" y="1526323"/>
                    <a:pt x="0" y="1470443"/>
                    <a:pt x="0" y="1401863"/>
                  </a:cubicBezTo>
                  <a:lnTo>
                    <a:pt x="0" y="124460"/>
                  </a:lnTo>
                  <a:cubicBezTo>
                    <a:pt x="0" y="55880"/>
                    <a:pt x="55880" y="0"/>
                    <a:pt x="124460" y="0"/>
                  </a:cubicBezTo>
                  <a:lnTo>
                    <a:pt x="3890540" y="0"/>
                  </a:lnTo>
                  <a:cubicBezTo>
                    <a:pt x="3959120" y="0"/>
                    <a:pt x="4015001" y="55880"/>
                    <a:pt x="4015001" y="124460"/>
                  </a:cubicBezTo>
                  <a:lnTo>
                    <a:pt x="4015001" y="1401863"/>
                  </a:lnTo>
                  <a:cubicBezTo>
                    <a:pt x="4015001" y="1470443"/>
                    <a:pt x="3959120" y="1526324"/>
                    <a:pt x="3890540" y="1526324"/>
                  </a:cubicBezTo>
                  <a:close/>
                </a:path>
              </a:pathLst>
            </a:custGeom>
            <a:solidFill>
              <a:srgbClr val="12294E">
                <a:alpha val="84706"/>
              </a:srgbClr>
            </a:solidFill>
          </p:spPr>
        </p:sp>
      </p:grpSp>
      <p:sp>
        <p:nvSpPr>
          <p:cNvPr id="10" name="AutoShape 10"/>
          <p:cNvSpPr/>
          <p:nvPr/>
        </p:nvSpPr>
        <p:spPr>
          <a:xfrm>
            <a:off x="754071" y="1941470"/>
            <a:ext cx="915527" cy="0"/>
          </a:xfrm>
          <a:prstGeom prst="line">
            <a:avLst/>
          </a:prstGeom>
          <a:ln w="180975" cap="rnd">
            <a:solidFill>
              <a:srgbClr val="12294E"/>
            </a:solidFill>
            <a:prstDash val="solid"/>
            <a:headEnd type="none" w="sm" len="sm"/>
            <a:tailEnd type="none" w="sm" len="sm"/>
          </a:ln>
        </p:spPr>
      </p:sp>
      <p:sp>
        <p:nvSpPr>
          <p:cNvPr id="11" name="TextBox 11"/>
          <p:cNvSpPr txBox="1"/>
          <p:nvPr/>
        </p:nvSpPr>
        <p:spPr>
          <a:xfrm>
            <a:off x="815433" y="730261"/>
            <a:ext cx="7513089" cy="1126686"/>
          </a:xfrm>
          <a:prstGeom prst="rect">
            <a:avLst/>
          </a:prstGeom>
        </p:spPr>
        <p:txBody>
          <a:bodyPr lIns="0" tIns="0" rIns="0" bIns="0" rtlCol="0" anchor="t">
            <a:spAutoFit/>
          </a:bodyPr>
          <a:lstStyle/>
          <a:p>
            <a:pPr algn="l">
              <a:lnSpc>
                <a:spcPts val="6977"/>
              </a:lnSpc>
            </a:pPr>
            <a:r>
              <a:rPr lang="en-US" sz="8019" spc="-553">
                <a:solidFill>
                  <a:srgbClr val="12294E"/>
                </a:solidFill>
                <a:latin typeface="Times New Roman"/>
                <a:ea typeface="Times New Roman"/>
                <a:cs typeface="Times New Roman"/>
                <a:sym typeface="Times New Roman"/>
              </a:rPr>
              <a:t>Existing Methods</a:t>
            </a:r>
          </a:p>
        </p:txBody>
      </p:sp>
      <p:sp>
        <p:nvSpPr>
          <p:cNvPr id="12" name="TextBox 12"/>
          <p:cNvSpPr txBox="1"/>
          <p:nvPr/>
        </p:nvSpPr>
        <p:spPr>
          <a:xfrm>
            <a:off x="2322361" y="4991100"/>
            <a:ext cx="10791768" cy="3482442"/>
          </a:xfrm>
          <a:prstGeom prst="rect">
            <a:avLst/>
          </a:prstGeom>
        </p:spPr>
        <p:txBody>
          <a:bodyPr lIns="0" tIns="0" rIns="0" bIns="0" rtlCol="0" anchor="t">
            <a:spAutoFit/>
          </a:bodyPr>
          <a:lstStyle/>
          <a:p>
            <a:pPr algn="l">
              <a:lnSpc>
                <a:spcPts val="5454"/>
              </a:lnSpc>
            </a:pPr>
            <a:r>
              <a:rPr lang="en-US" sz="3895" spc="-268">
                <a:solidFill>
                  <a:srgbClr val="FFFFFF"/>
                </a:solidFill>
                <a:latin typeface="Times New Roman"/>
                <a:ea typeface="Times New Roman"/>
                <a:cs typeface="Times New Roman"/>
                <a:sym typeface="Times New Roman"/>
              </a:rPr>
              <a:t>Apps  that  track  dietary  intake  and  physical  activity  are integral  to  modern  health  management,  offering  users tools  to  monitor  their  lifestyle  habits,  achieve  health  goals,  and  make  informed  decisions  about  their  nutrition and  fitness.</a:t>
            </a:r>
          </a:p>
        </p:txBody>
      </p:sp>
      <p:sp>
        <p:nvSpPr>
          <p:cNvPr id="13" name="Freeform 13"/>
          <p:cNvSpPr/>
          <p:nvPr/>
        </p:nvSpPr>
        <p:spPr>
          <a:xfrm>
            <a:off x="15145235" y="884438"/>
            <a:ext cx="2114065" cy="2114065"/>
          </a:xfrm>
          <a:custGeom>
            <a:avLst/>
            <a:gdLst/>
            <a:ahLst/>
            <a:cxnLst/>
            <a:rect l="l" t="t" r="r" b="b"/>
            <a:pathLst>
              <a:path w="2114065" h="2114065">
                <a:moveTo>
                  <a:pt x="0" y="0"/>
                </a:moveTo>
                <a:lnTo>
                  <a:pt x="2114065" y="0"/>
                </a:lnTo>
                <a:lnTo>
                  <a:pt x="2114065" y="2114065"/>
                </a:lnTo>
                <a:lnTo>
                  <a:pt x="0" y="2114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754071" y="2482785"/>
            <a:ext cx="13631826" cy="1126686"/>
          </a:xfrm>
          <a:prstGeom prst="rect">
            <a:avLst/>
          </a:prstGeom>
        </p:spPr>
        <p:txBody>
          <a:bodyPr lIns="0" tIns="0" rIns="0" bIns="0" rtlCol="0" anchor="t">
            <a:spAutoFit/>
          </a:bodyPr>
          <a:lstStyle/>
          <a:p>
            <a:pPr algn="l">
              <a:lnSpc>
                <a:spcPts val="6977"/>
              </a:lnSpc>
            </a:pPr>
            <a:r>
              <a:rPr lang="en-US" sz="8019" spc="-553">
                <a:solidFill>
                  <a:srgbClr val="12294E"/>
                </a:solidFill>
                <a:latin typeface="Times New Roman"/>
                <a:ea typeface="Times New Roman"/>
                <a:cs typeface="Times New Roman"/>
                <a:sym typeface="Times New Roman"/>
              </a:rPr>
              <a:t> Fitness and Nutrition Tracking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2898296" y="-2409370"/>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39955" y="6303446"/>
            <a:ext cx="7304734" cy="7304734"/>
          </a:xfrm>
          <a:custGeom>
            <a:avLst/>
            <a:gdLst/>
            <a:ahLst/>
            <a:cxnLst/>
            <a:rect l="l" t="t" r="r" b="b"/>
            <a:pathLst>
              <a:path w="7304734" h="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01032" y="-5030267"/>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162239" y="3901861"/>
            <a:ext cx="9830083" cy="5541083"/>
            <a:chOff x="0" y="0"/>
            <a:chExt cx="10618167" cy="5985316"/>
          </a:xfrm>
        </p:grpSpPr>
        <p:sp>
          <p:nvSpPr>
            <p:cNvPr id="6" name="Freeform 6"/>
            <p:cNvSpPr/>
            <p:nvPr/>
          </p:nvSpPr>
          <p:spPr>
            <a:xfrm>
              <a:off x="0" y="0"/>
              <a:ext cx="10616972" cy="5985316"/>
            </a:xfrm>
            <a:custGeom>
              <a:avLst/>
              <a:gdLst/>
              <a:ahLst/>
              <a:cxnLst/>
              <a:rect l="l" t="t" r="r" b="b"/>
              <a:pathLst>
                <a:path w="10616972" h="5985316">
                  <a:moveTo>
                    <a:pt x="0" y="5489732"/>
                  </a:moveTo>
                  <a:lnTo>
                    <a:pt x="0" y="495584"/>
                  </a:lnTo>
                  <a:cubicBezTo>
                    <a:pt x="0" y="221457"/>
                    <a:pt x="220988" y="0"/>
                    <a:pt x="494535" y="0"/>
                  </a:cubicBezTo>
                  <a:lnTo>
                    <a:pt x="10122438" y="0"/>
                  </a:lnTo>
                  <a:cubicBezTo>
                    <a:pt x="10395984" y="0"/>
                    <a:pt x="10616972" y="221457"/>
                    <a:pt x="10616972" y="495584"/>
                  </a:cubicBezTo>
                  <a:lnTo>
                    <a:pt x="10616972" y="5488534"/>
                  </a:lnTo>
                  <a:cubicBezTo>
                    <a:pt x="10616972" y="5762662"/>
                    <a:pt x="10395984" y="5984119"/>
                    <a:pt x="10122438" y="5984119"/>
                  </a:cubicBezTo>
                  <a:lnTo>
                    <a:pt x="494535" y="5984119"/>
                  </a:lnTo>
                  <a:cubicBezTo>
                    <a:pt x="222182" y="5985316"/>
                    <a:pt x="0" y="5763859"/>
                    <a:pt x="0" y="5489732"/>
                  </a:cubicBezTo>
                  <a:close/>
                </a:path>
              </a:pathLst>
            </a:custGeom>
            <a:blipFill>
              <a:blip r:embed="rId6"/>
              <a:stretch>
                <a:fillRect t="-8991" b="-8991"/>
              </a:stretch>
            </a:blipFill>
          </p:spPr>
        </p:sp>
      </p:grpSp>
      <p:sp>
        <p:nvSpPr>
          <p:cNvPr id="7" name="Freeform 7"/>
          <p:cNvSpPr/>
          <p:nvPr/>
        </p:nvSpPr>
        <p:spPr>
          <a:xfrm>
            <a:off x="-2898296" y="543167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942636" y="4240312"/>
            <a:ext cx="14202600" cy="5202632"/>
            <a:chOff x="0" y="0"/>
            <a:chExt cx="4015000" cy="1470757"/>
          </a:xfrm>
        </p:grpSpPr>
        <p:sp>
          <p:nvSpPr>
            <p:cNvPr id="9" name="Freeform 9"/>
            <p:cNvSpPr/>
            <p:nvPr/>
          </p:nvSpPr>
          <p:spPr>
            <a:xfrm>
              <a:off x="0" y="0"/>
              <a:ext cx="4015001" cy="1470757"/>
            </a:xfrm>
            <a:custGeom>
              <a:avLst/>
              <a:gdLst/>
              <a:ahLst/>
              <a:cxnLst/>
              <a:rect l="l" t="t" r="r" b="b"/>
              <a:pathLst>
                <a:path w="4015001" h="1470757">
                  <a:moveTo>
                    <a:pt x="3890540" y="1470757"/>
                  </a:moveTo>
                  <a:lnTo>
                    <a:pt x="124460" y="1470757"/>
                  </a:lnTo>
                  <a:cubicBezTo>
                    <a:pt x="55880" y="1470757"/>
                    <a:pt x="0" y="1414877"/>
                    <a:pt x="0" y="1346297"/>
                  </a:cubicBezTo>
                  <a:lnTo>
                    <a:pt x="0" y="124460"/>
                  </a:lnTo>
                  <a:cubicBezTo>
                    <a:pt x="0" y="55880"/>
                    <a:pt x="55880" y="0"/>
                    <a:pt x="124460" y="0"/>
                  </a:cubicBezTo>
                  <a:lnTo>
                    <a:pt x="3890540" y="0"/>
                  </a:lnTo>
                  <a:cubicBezTo>
                    <a:pt x="3959120" y="0"/>
                    <a:pt x="4015001" y="55880"/>
                    <a:pt x="4015001" y="124460"/>
                  </a:cubicBezTo>
                  <a:lnTo>
                    <a:pt x="4015001" y="1346297"/>
                  </a:lnTo>
                  <a:cubicBezTo>
                    <a:pt x="4015001" y="1414877"/>
                    <a:pt x="3959120" y="1470757"/>
                    <a:pt x="3890540" y="1470757"/>
                  </a:cubicBezTo>
                  <a:close/>
                </a:path>
              </a:pathLst>
            </a:custGeom>
            <a:solidFill>
              <a:srgbClr val="12294E">
                <a:alpha val="84706"/>
              </a:srgbClr>
            </a:solidFill>
          </p:spPr>
        </p:sp>
      </p:grpSp>
      <p:sp>
        <p:nvSpPr>
          <p:cNvPr id="10" name="AutoShape 10"/>
          <p:cNvSpPr/>
          <p:nvPr/>
        </p:nvSpPr>
        <p:spPr>
          <a:xfrm>
            <a:off x="754071" y="1941470"/>
            <a:ext cx="915527" cy="0"/>
          </a:xfrm>
          <a:prstGeom prst="line">
            <a:avLst/>
          </a:prstGeom>
          <a:ln w="180975" cap="rnd">
            <a:solidFill>
              <a:srgbClr val="12294E"/>
            </a:solidFill>
            <a:prstDash val="solid"/>
            <a:headEnd type="none" w="sm" len="sm"/>
            <a:tailEnd type="none" w="sm" len="sm"/>
          </a:ln>
        </p:spPr>
      </p:sp>
      <p:sp>
        <p:nvSpPr>
          <p:cNvPr id="11" name="TextBox 11"/>
          <p:cNvSpPr txBox="1"/>
          <p:nvPr/>
        </p:nvSpPr>
        <p:spPr>
          <a:xfrm>
            <a:off x="815433" y="730261"/>
            <a:ext cx="7513089" cy="1126686"/>
          </a:xfrm>
          <a:prstGeom prst="rect">
            <a:avLst/>
          </a:prstGeom>
        </p:spPr>
        <p:txBody>
          <a:bodyPr lIns="0" tIns="0" rIns="0" bIns="0" rtlCol="0" anchor="t">
            <a:spAutoFit/>
          </a:bodyPr>
          <a:lstStyle/>
          <a:p>
            <a:pPr algn="l">
              <a:lnSpc>
                <a:spcPts val="6977"/>
              </a:lnSpc>
            </a:pPr>
            <a:r>
              <a:rPr lang="en-US" sz="8019" spc="-553">
                <a:solidFill>
                  <a:srgbClr val="12294E"/>
                </a:solidFill>
                <a:latin typeface="Times New Roman"/>
                <a:ea typeface="Times New Roman"/>
                <a:cs typeface="Times New Roman"/>
                <a:sym typeface="Times New Roman"/>
              </a:rPr>
              <a:t>Existing Methods</a:t>
            </a:r>
          </a:p>
        </p:txBody>
      </p:sp>
      <p:sp>
        <p:nvSpPr>
          <p:cNvPr id="12" name="TextBox 12"/>
          <p:cNvSpPr txBox="1"/>
          <p:nvPr/>
        </p:nvSpPr>
        <p:spPr>
          <a:xfrm>
            <a:off x="2322361" y="4991100"/>
            <a:ext cx="11017593" cy="3482442"/>
          </a:xfrm>
          <a:prstGeom prst="rect">
            <a:avLst/>
          </a:prstGeom>
        </p:spPr>
        <p:txBody>
          <a:bodyPr lIns="0" tIns="0" rIns="0" bIns="0" rtlCol="0" anchor="t">
            <a:spAutoFit/>
          </a:bodyPr>
          <a:lstStyle/>
          <a:p>
            <a:pPr algn="l">
              <a:lnSpc>
                <a:spcPts val="5454"/>
              </a:lnSpc>
            </a:pPr>
            <a:r>
              <a:rPr lang="en-US" sz="3895" spc="-268">
                <a:solidFill>
                  <a:srgbClr val="FFFFFF"/>
                </a:solidFill>
                <a:latin typeface="Times New Roman"/>
                <a:ea typeface="Times New Roman"/>
                <a:cs typeface="Times New Roman"/>
                <a:sym typeface="Times New Roman"/>
              </a:rPr>
              <a:t>Apps  use  sensors  in  smartphones  or   wearable  devices (e.g., smartwatches)  to  continuously  monitor  the  user’s heart  rate.  The  data  is  analyzed  to  detect  irregular  heart rhythms,  such  as  atrial  fibrillation  (AFib),  which  can indicate  a  risk  of  heart  disease.</a:t>
            </a:r>
          </a:p>
        </p:txBody>
      </p:sp>
      <p:sp>
        <p:nvSpPr>
          <p:cNvPr id="13" name="Freeform 13"/>
          <p:cNvSpPr/>
          <p:nvPr/>
        </p:nvSpPr>
        <p:spPr>
          <a:xfrm>
            <a:off x="15145235" y="884438"/>
            <a:ext cx="2114065" cy="2114065"/>
          </a:xfrm>
          <a:custGeom>
            <a:avLst/>
            <a:gdLst/>
            <a:ahLst/>
            <a:cxnLst/>
            <a:rect l="l" t="t" r="r" b="b"/>
            <a:pathLst>
              <a:path w="2114065" h="2114065">
                <a:moveTo>
                  <a:pt x="0" y="0"/>
                </a:moveTo>
                <a:lnTo>
                  <a:pt x="2114065" y="0"/>
                </a:lnTo>
                <a:lnTo>
                  <a:pt x="2114065" y="2114065"/>
                </a:lnTo>
                <a:lnTo>
                  <a:pt x="0" y="21140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754071" y="2227801"/>
            <a:ext cx="13631826" cy="1126686"/>
          </a:xfrm>
          <a:prstGeom prst="rect">
            <a:avLst/>
          </a:prstGeom>
        </p:spPr>
        <p:txBody>
          <a:bodyPr lIns="0" tIns="0" rIns="0" bIns="0" rtlCol="0" anchor="t">
            <a:spAutoFit/>
          </a:bodyPr>
          <a:lstStyle/>
          <a:p>
            <a:pPr algn="l">
              <a:lnSpc>
                <a:spcPts val="6977"/>
              </a:lnSpc>
            </a:pPr>
            <a:r>
              <a:rPr lang="en-US" sz="8019" spc="-553">
                <a:solidFill>
                  <a:srgbClr val="12294E"/>
                </a:solidFill>
                <a:latin typeface="Times New Roman"/>
                <a:ea typeface="Times New Roman"/>
                <a:cs typeface="Times New Roman"/>
                <a:sym typeface="Times New Roman"/>
              </a:rPr>
              <a:t>Heart Rate Monitoring and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1107</Words>
  <Application>Microsoft Office PowerPoint</Application>
  <PresentationFormat>Custom</PresentationFormat>
  <Paragraphs>73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Times New Roman Bold</vt:lpstr>
      <vt:lpstr>Calibri</vt:lpstr>
      <vt:lpstr>Arimo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HUB</dc:title>
  <cp:lastModifiedBy>Krishna kowshik</cp:lastModifiedBy>
  <cp:revision>6</cp:revision>
  <dcterms:created xsi:type="dcterms:W3CDTF">2006-08-16T00:00:00Z</dcterms:created>
  <dcterms:modified xsi:type="dcterms:W3CDTF">2024-09-05T07:09:47Z</dcterms:modified>
  <dc:identifier>DAGPhKPYS84</dc:identifier>
</cp:coreProperties>
</file>